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drawings/drawing1.xml" ContentType="application/vnd.openxmlformats-officedocument.drawingml.chartshapes+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theme/themeOverride1.xml" ContentType="application/vnd.openxmlformats-officedocument.themeOverride+xml"/>
  <Override PartName="/ppt/drawings/drawing2.xml" ContentType="application/vnd.openxmlformats-officedocument.drawingml.chartshapes+xml"/>
  <Override PartName="/ppt/charts/chart6.xml" ContentType="application/vnd.openxmlformats-officedocument.drawingml.chart+xml"/>
  <Override PartName="/ppt/theme/themeOverride2.xml" ContentType="application/vnd.openxmlformats-officedocument.themeOverride+xml"/>
  <Override PartName="/ppt/drawings/drawing3.xml" ContentType="application/vnd.openxmlformats-officedocument.drawingml.chartshapes+xml"/>
  <Override PartName="/ppt/charts/chart7.xml" ContentType="application/vnd.openxmlformats-officedocument.drawingml.chart+xml"/>
  <Override PartName="/ppt/theme/themeOverride3.xml" ContentType="application/vnd.openxmlformats-officedocument.themeOverride+xml"/>
  <Override PartName="/ppt/charts/chart8.xml" ContentType="application/vnd.openxmlformats-officedocument.drawingml.chart+xml"/>
  <Override PartName="/ppt/theme/themeOverride4.xml" ContentType="application/vnd.openxmlformats-officedocument.themeOverride+xml"/>
  <Override PartName="/ppt/charts/chart9.xml" ContentType="application/vnd.openxmlformats-officedocument.drawingml.chart+xml"/>
  <Override PartName="/ppt/theme/themeOverride5.xml" ContentType="application/vnd.openxmlformats-officedocument.themeOverride+xml"/>
  <Override PartName="/ppt/charts/chart10.xml" ContentType="application/vnd.openxmlformats-officedocument.drawingml.chart+xml"/>
  <Override PartName="/ppt/theme/themeOverride6.xml" ContentType="application/vnd.openxmlformats-officedocument.themeOverride+xml"/>
  <Override PartName="/ppt/charts/chart11.xml" ContentType="application/vnd.openxmlformats-officedocument.drawingml.chart+xml"/>
  <Override PartName="/ppt/theme/themeOverride7.xml" ContentType="application/vnd.openxmlformats-officedocument.themeOverride+xml"/>
  <Override PartName="/ppt/charts/chart12.xml" ContentType="application/vnd.openxmlformats-officedocument.drawingml.chart+xml"/>
  <Override PartName="/ppt/theme/themeOverride8.xml" ContentType="application/vnd.openxmlformats-officedocument.themeOverride+xml"/>
  <Override PartName="/ppt/charts/chart13.xml" ContentType="application/vnd.openxmlformats-officedocument.drawingml.chart+xml"/>
  <Override PartName="/ppt/theme/themeOverride9.xml" ContentType="application/vnd.openxmlformats-officedocument.themeOverride+xml"/>
  <Override PartName="/ppt/charts/chart14.xml" ContentType="application/vnd.openxmlformats-officedocument.drawingml.chart+xml"/>
  <Override PartName="/ppt/theme/themeOverride10.xml" ContentType="application/vnd.openxmlformats-officedocument.themeOverride+xml"/>
  <Override PartName="/ppt/charts/chart15.xml" ContentType="application/vnd.openxmlformats-officedocument.drawingml.chart+xml"/>
  <Override PartName="/ppt/theme/themeOverride11.xml" ContentType="application/vnd.openxmlformats-officedocument.themeOverride+xml"/>
  <Override PartName="/ppt/charts/chart16.xml" ContentType="application/vnd.openxmlformats-officedocument.drawingml.chart+xml"/>
  <Override PartName="/ppt/theme/themeOverride12.xml" ContentType="application/vnd.openxmlformats-officedocument.themeOverride+xml"/>
  <Override PartName="/ppt/charts/chart17.xml" ContentType="application/vnd.openxmlformats-officedocument.drawingml.chart+xml"/>
  <Override PartName="/ppt/charts/chart18.xml" ContentType="application/vnd.openxmlformats-officedocument.drawingml.chart+xml"/>
  <Override PartName="/ppt/theme/themeOverride13.xml" ContentType="application/vnd.openxmlformats-officedocument.themeOverride+xml"/>
  <Override PartName="/ppt/charts/chart19.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58" r:id="rId4"/>
    <p:sldId id="259" r:id="rId5"/>
    <p:sldId id="260" r:id="rId6"/>
    <p:sldId id="261" r:id="rId7"/>
    <p:sldId id="262" r:id="rId8"/>
    <p:sldId id="265" r:id="rId9"/>
    <p:sldId id="264" r:id="rId10"/>
    <p:sldId id="266" r:id="rId11"/>
    <p:sldId id="267" r:id="rId12"/>
    <p:sldId id="269" r:id="rId13"/>
    <p:sldId id="268" r:id="rId14"/>
    <p:sldId id="270" r:id="rId15"/>
    <p:sldId id="271" r:id="rId16"/>
    <p:sldId id="273" r:id="rId17"/>
    <p:sldId id="272" r:id="rId18"/>
    <p:sldId id="274" r:id="rId19"/>
    <p:sldId id="275"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061" autoAdjust="0"/>
    <p:restoredTop sz="94660"/>
  </p:normalViewPr>
  <p:slideViewPr>
    <p:cSldViewPr snapToGrid="0">
      <p:cViewPr varScale="1">
        <p:scale>
          <a:sx n="63" d="100"/>
          <a:sy n="63" d="100"/>
        </p:scale>
        <p:origin x="678"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_rels/chart10.xml.rels><?xml version="1.0" encoding="UTF-8" standalone="yes"?>
<Relationships xmlns="http://schemas.openxmlformats.org/package/2006/relationships"><Relationship Id="rId2" Type="http://schemas.openxmlformats.org/officeDocument/2006/relationships/oleObject" Target="../embeddings/oleObject7.bin"/><Relationship Id="rId1" Type="http://schemas.openxmlformats.org/officeDocument/2006/relationships/themeOverride" Target="../theme/themeOverride6.xml"/></Relationships>
</file>

<file path=ppt/charts/_rels/chart11.xml.rels><?xml version="1.0" encoding="UTF-8" standalone="yes"?>
<Relationships xmlns="http://schemas.openxmlformats.org/package/2006/relationships"><Relationship Id="rId2" Type="http://schemas.openxmlformats.org/officeDocument/2006/relationships/oleObject" Target="../embeddings/oleObject8.bin"/><Relationship Id="rId1" Type="http://schemas.openxmlformats.org/officeDocument/2006/relationships/themeOverride" Target="../theme/themeOverride7.xml"/></Relationships>
</file>

<file path=ppt/charts/_rels/chart12.xml.rels><?xml version="1.0" encoding="UTF-8" standalone="yes"?>
<Relationships xmlns="http://schemas.openxmlformats.org/package/2006/relationships"><Relationship Id="rId2" Type="http://schemas.openxmlformats.org/officeDocument/2006/relationships/oleObject" Target="../embeddings/oleObject9.bin"/><Relationship Id="rId1" Type="http://schemas.openxmlformats.org/officeDocument/2006/relationships/themeOverride" Target="../theme/themeOverride8.xml"/></Relationships>
</file>

<file path=ppt/charts/_rels/chart13.xml.rels><?xml version="1.0" encoding="UTF-8" standalone="yes"?>
<Relationships xmlns="http://schemas.openxmlformats.org/package/2006/relationships"><Relationship Id="rId2" Type="http://schemas.openxmlformats.org/officeDocument/2006/relationships/oleObject" Target="../embeddings/oleObject10.bin"/><Relationship Id="rId1" Type="http://schemas.openxmlformats.org/officeDocument/2006/relationships/themeOverride" Target="../theme/themeOverride9.xml"/></Relationships>
</file>

<file path=ppt/charts/_rels/chart14.xml.rels><?xml version="1.0" encoding="UTF-8" standalone="yes"?>
<Relationships xmlns="http://schemas.openxmlformats.org/package/2006/relationships"><Relationship Id="rId2" Type="http://schemas.openxmlformats.org/officeDocument/2006/relationships/oleObject" Target="../embeddings/oleObject11.bin"/><Relationship Id="rId1" Type="http://schemas.openxmlformats.org/officeDocument/2006/relationships/themeOverride" Target="../theme/themeOverride10.xml"/></Relationships>
</file>

<file path=ppt/charts/_rels/chart15.xml.rels><?xml version="1.0" encoding="UTF-8" standalone="yes"?>
<Relationships xmlns="http://schemas.openxmlformats.org/package/2006/relationships"><Relationship Id="rId2" Type="http://schemas.openxmlformats.org/officeDocument/2006/relationships/oleObject" Target="../embeddings/oleObject12.bin"/><Relationship Id="rId1" Type="http://schemas.openxmlformats.org/officeDocument/2006/relationships/themeOverride" Target="../theme/themeOverride11.xml"/></Relationships>
</file>

<file path=ppt/charts/_rels/chart16.xml.rels><?xml version="1.0" encoding="UTF-8" standalone="yes"?>
<Relationships xmlns="http://schemas.openxmlformats.org/package/2006/relationships"><Relationship Id="rId2" Type="http://schemas.openxmlformats.org/officeDocument/2006/relationships/oleObject" Target="../embeddings/oleObject13.bin"/><Relationship Id="rId1" Type="http://schemas.openxmlformats.org/officeDocument/2006/relationships/themeOverride" Target="../theme/themeOverride12.xml"/></Relationships>
</file>

<file path=ppt/charts/_rels/chart17.xml.rels><?xml version="1.0" encoding="UTF-8" standalone="yes"?>
<Relationships xmlns="http://schemas.openxmlformats.org/package/2006/relationships"><Relationship Id="rId1" Type="http://schemas.openxmlformats.org/officeDocument/2006/relationships/oleObject" Target="Macintosh%20HD:Users:xyc:Documents:OneDrive:SynTao:BELL:&#21830;&#23398;&#38498;&#35780;&#20272;:&#20998;&#26512;:&#24405;&#20837;-0709:&#32467;&#26524;0709.xlsx" TargetMode="External"/></Relationships>
</file>

<file path=ppt/charts/_rels/chart18.xml.rels><?xml version="1.0" encoding="UTF-8" standalone="yes"?>
<Relationships xmlns="http://schemas.openxmlformats.org/package/2006/relationships"><Relationship Id="rId2" Type="http://schemas.openxmlformats.org/officeDocument/2006/relationships/oleObject" Target="../embeddings/oleObject14.bin"/><Relationship Id="rId1" Type="http://schemas.openxmlformats.org/officeDocument/2006/relationships/themeOverride" Target="../theme/themeOverride13.xml"/></Relationships>
</file>

<file path=ppt/charts/_rels/chart19.xml.rels><?xml version="1.0" encoding="UTF-8" standalone="yes"?>
<Relationships xmlns="http://schemas.openxmlformats.org/package/2006/relationships"><Relationship Id="rId1" Type="http://schemas.openxmlformats.org/officeDocument/2006/relationships/oleObject" Target="Macintosh%20HD:Users:xyc:Documents:OneDrive:SynTao:BELL:&#21830;&#23398;&#38498;&#35780;&#20272;:&#20998;&#26512;:&#24405;&#20837;-0709:&#32467;&#26524;0709.xlsx" TargetMode="Externa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24037;&#20316;&#31807;1"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Macintosh%20HD:Users:xyc:Documents:OneDrive:SynTao:BELL:&#21830;&#23398;&#38498;&#35780;&#20272;:&#20998;&#26512;:&#24405;&#20837;-0709:&#32467;&#26524;0709.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Macintosh%20HD:Users:xyc:Documents:OneDrive:SynTao:BELL:&#21830;&#23398;&#38498;&#35780;&#20272;:&#20998;&#26512;:&#24405;&#20837;-0709:&#32467;&#26524;0709.xlsx" TargetMode="External"/></Relationships>
</file>

<file path=ppt/charts/_rels/chart5.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oleObject" Target="../embeddings/oleObject2.bin"/><Relationship Id="rId1" Type="http://schemas.openxmlformats.org/officeDocument/2006/relationships/themeOverride" Target="../theme/themeOverride1.xml"/></Relationships>
</file>

<file path=ppt/charts/_rels/chart6.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oleObject" Target="../embeddings/oleObject3.bin"/><Relationship Id="rId1" Type="http://schemas.openxmlformats.org/officeDocument/2006/relationships/themeOverride" Target="../theme/themeOverride2.xml"/></Relationships>
</file>

<file path=ppt/charts/_rels/chart7.xml.rels><?xml version="1.0" encoding="UTF-8" standalone="yes"?>
<Relationships xmlns="http://schemas.openxmlformats.org/package/2006/relationships"><Relationship Id="rId2" Type="http://schemas.openxmlformats.org/officeDocument/2006/relationships/oleObject" Target="../embeddings/oleObject4.bin"/><Relationship Id="rId1" Type="http://schemas.openxmlformats.org/officeDocument/2006/relationships/themeOverride" Target="../theme/themeOverride3.xml"/></Relationships>
</file>

<file path=ppt/charts/_rels/chart8.xml.rels><?xml version="1.0" encoding="UTF-8" standalone="yes"?>
<Relationships xmlns="http://schemas.openxmlformats.org/package/2006/relationships"><Relationship Id="rId2" Type="http://schemas.openxmlformats.org/officeDocument/2006/relationships/oleObject" Target="../embeddings/oleObject5.bin"/><Relationship Id="rId1" Type="http://schemas.openxmlformats.org/officeDocument/2006/relationships/themeOverride" Target="../theme/themeOverride4.xml"/></Relationships>
</file>

<file path=ppt/charts/_rels/chart9.xml.rels><?xml version="1.0" encoding="UTF-8" standalone="yes"?>
<Relationships xmlns="http://schemas.openxmlformats.org/package/2006/relationships"><Relationship Id="rId2" Type="http://schemas.openxmlformats.org/officeDocument/2006/relationships/oleObject" Target="../embeddings/oleObject6.bin"/><Relationship Id="rId1" Type="http://schemas.openxmlformats.org/officeDocument/2006/relationships/themeOverride" Target="../theme/themeOverride5.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bar"/>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demographic!$H$50:$H$54</c:f>
              <c:strCache>
                <c:ptCount val="5"/>
                <c:pt idx="0">
                  <c:v>未工作过</c:v>
                </c:pt>
                <c:pt idx="1">
                  <c:v>工作未满3年</c:v>
                </c:pt>
                <c:pt idx="2">
                  <c:v>工作3年及以上未满5年</c:v>
                </c:pt>
                <c:pt idx="3">
                  <c:v>工作5年及以上未满10年</c:v>
                </c:pt>
                <c:pt idx="4">
                  <c:v>工作10年及以上</c:v>
                </c:pt>
              </c:strCache>
            </c:strRef>
          </c:cat>
          <c:val>
            <c:numRef>
              <c:f>demographic!$I$50:$I$54</c:f>
              <c:numCache>
                <c:formatCode>0.0%</c:formatCode>
                <c:ptCount val="5"/>
                <c:pt idx="0">
                  <c:v>0.374</c:v>
                </c:pt>
                <c:pt idx="1">
                  <c:v>0.17100000000000001</c:v>
                </c:pt>
                <c:pt idx="2">
                  <c:v>0.156</c:v>
                </c:pt>
                <c:pt idx="3">
                  <c:v>0.17799999999999999</c:v>
                </c:pt>
                <c:pt idx="4">
                  <c:v>0.1</c:v>
                </c:pt>
              </c:numCache>
            </c:numRef>
          </c:val>
        </c:ser>
        <c:dLbls>
          <c:showLegendKey val="0"/>
          <c:showVal val="1"/>
          <c:showCatName val="0"/>
          <c:showSerName val="0"/>
          <c:showPercent val="0"/>
          <c:showBubbleSize val="0"/>
        </c:dLbls>
        <c:gapWidth val="150"/>
        <c:axId val="-1163671968"/>
        <c:axId val="-1163683392"/>
      </c:barChart>
      <c:catAx>
        <c:axId val="-1163671968"/>
        <c:scaling>
          <c:orientation val="minMax"/>
        </c:scaling>
        <c:delete val="0"/>
        <c:axPos val="l"/>
        <c:numFmt formatCode="General" sourceLinked="0"/>
        <c:majorTickMark val="out"/>
        <c:minorTickMark val="none"/>
        <c:tickLblPos val="nextTo"/>
        <c:crossAx val="-1163683392"/>
        <c:crosses val="autoZero"/>
        <c:auto val="1"/>
        <c:lblAlgn val="ctr"/>
        <c:lblOffset val="100"/>
        <c:noMultiLvlLbl val="0"/>
      </c:catAx>
      <c:valAx>
        <c:axId val="-1163683392"/>
        <c:scaling>
          <c:orientation val="minMax"/>
          <c:max val="0.5"/>
        </c:scaling>
        <c:delete val="1"/>
        <c:axPos val="b"/>
        <c:numFmt formatCode="0.0%" sourceLinked="1"/>
        <c:majorTickMark val="out"/>
        <c:minorTickMark val="none"/>
        <c:tickLblPos val="nextTo"/>
        <c:crossAx val="-1163671968"/>
        <c:crosses val="autoZero"/>
        <c:crossBetween val="between"/>
      </c:valAx>
    </c:plotArea>
    <c:plotVisOnly val="1"/>
    <c:dispBlanksAs val="gap"/>
    <c:showDLblsOverMax val="0"/>
  </c:chart>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barChart>
        <c:barDir val="bar"/>
        <c:grouping val="stacked"/>
        <c:varyColors val="0"/>
        <c:ser>
          <c:idx val="0"/>
          <c:order val="0"/>
          <c:tx>
            <c:strRef>
              <c:f>'5'!$E$201</c:f>
              <c:strCache>
                <c:ptCount val="1"/>
                <c:pt idx="0">
                  <c:v>第一重要</c:v>
                </c:pt>
              </c:strCache>
            </c:strRef>
          </c:tx>
          <c:invertIfNegative val="0"/>
          <c:cat>
            <c:multiLvlStrRef>
              <c:f>'5'!$C$202:$D$225</c:f>
              <c:multiLvlStrCache>
                <c:ptCount val="24"/>
                <c:lvl>
                  <c:pt idx="0">
                    <c:v>商学院、管理学院</c:v>
                  </c:pt>
                  <c:pt idx="1">
                    <c:v>环境学院</c:v>
                  </c:pt>
                  <c:pt idx="2">
                    <c:v>其他学院</c:v>
                  </c:pt>
                  <c:pt idx="3">
                    <c:v>商学院、管理学院</c:v>
                  </c:pt>
                  <c:pt idx="4">
                    <c:v>环境学院</c:v>
                  </c:pt>
                  <c:pt idx="5">
                    <c:v>其他学院</c:v>
                  </c:pt>
                  <c:pt idx="6">
                    <c:v>商学院、管理学院</c:v>
                  </c:pt>
                  <c:pt idx="7">
                    <c:v>环境学院</c:v>
                  </c:pt>
                  <c:pt idx="8">
                    <c:v>其他学院</c:v>
                  </c:pt>
                  <c:pt idx="9">
                    <c:v>商学院、管理学院</c:v>
                  </c:pt>
                  <c:pt idx="10">
                    <c:v>环境学院</c:v>
                  </c:pt>
                  <c:pt idx="11">
                    <c:v>其他学院</c:v>
                  </c:pt>
                  <c:pt idx="12">
                    <c:v>商学院、管理学院</c:v>
                  </c:pt>
                  <c:pt idx="13">
                    <c:v>环境学院</c:v>
                  </c:pt>
                  <c:pt idx="14">
                    <c:v>其他学院</c:v>
                  </c:pt>
                  <c:pt idx="15">
                    <c:v>商学院、管理学院</c:v>
                  </c:pt>
                  <c:pt idx="16">
                    <c:v>环境学院</c:v>
                  </c:pt>
                  <c:pt idx="17">
                    <c:v>其他学院</c:v>
                  </c:pt>
                  <c:pt idx="18">
                    <c:v>商学院、管理学院</c:v>
                  </c:pt>
                  <c:pt idx="19">
                    <c:v>环境学院</c:v>
                  </c:pt>
                  <c:pt idx="20">
                    <c:v>其他学院</c:v>
                  </c:pt>
                  <c:pt idx="21">
                    <c:v>商学院、管理学院</c:v>
                  </c:pt>
                  <c:pt idx="22">
                    <c:v>环境学院</c:v>
                  </c:pt>
                  <c:pt idx="23">
                    <c:v>其他学院</c:v>
                  </c:pt>
                </c:lvl>
                <c:lvl>
                  <c:pt idx="0">
                    <c:v>媒体</c:v>
                  </c:pt>
                  <c:pt idx="3">
                    <c:v>环保NGO组织</c:v>
                  </c:pt>
                  <c:pt idx="6">
                    <c:v>政府</c:v>
                  </c:pt>
                  <c:pt idx="9">
                    <c:v>决策管理层</c:v>
                  </c:pt>
                  <c:pt idx="12">
                    <c:v>网店商户</c:v>
                  </c:pt>
                  <c:pt idx="15">
                    <c:v>股东</c:v>
                  </c:pt>
                  <c:pt idx="18">
                    <c:v>员工</c:v>
                  </c:pt>
                  <c:pt idx="21">
                    <c:v>消费者（顾客）</c:v>
                  </c:pt>
                </c:lvl>
              </c:multiLvlStrCache>
            </c:multiLvlStrRef>
          </c:cat>
          <c:val>
            <c:numRef>
              <c:f>'5'!$E$202:$E$225</c:f>
              <c:numCache>
                <c:formatCode>0.00%</c:formatCode>
                <c:ptCount val="24"/>
                <c:pt idx="0">
                  <c:v>8.0000000000000002E-3</c:v>
                </c:pt>
                <c:pt idx="1">
                  <c:v>0</c:v>
                </c:pt>
                <c:pt idx="2">
                  <c:v>0</c:v>
                </c:pt>
                <c:pt idx="3">
                  <c:v>3.2000000000000001E-2</c:v>
                </c:pt>
                <c:pt idx="4">
                  <c:v>3.1E-2</c:v>
                </c:pt>
                <c:pt idx="5">
                  <c:v>1.2E-2</c:v>
                </c:pt>
                <c:pt idx="6">
                  <c:v>8.0000000000000002E-3</c:v>
                </c:pt>
                <c:pt idx="7">
                  <c:v>4.5999999999999999E-2</c:v>
                </c:pt>
                <c:pt idx="8">
                  <c:v>3.5000000000000003E-2</c:v>
                </c:pt>
                <c:pt idx="9">
                  <c:v>5.6000000000000001E-2</c:v>
                </c:pt>
                <c:pt idx="10">
                  <c:v>4.5999999999999999E-2</c:v>
                </c:pt>
                <c:pt idx="11">
                  <c:v>7.0000000000000007E-2</c:v>
                </c:pt>
                <c:pt idx="12">
                  <c:v>7.9000000000000001E-2</c:v>
                </c:pt>
                <c:pt idx="13">
                  <c:v>1.4999999999999999E-2</c:v>
                </c:pt>
                <c:pt idx="14">
                  <c:v>0</c:v>
                </c:pt>
                <c:pt idx="15">
                  <c:v>0.159</c:v>
                </c:pt>
                <c:pt idx="16">
                  <c:v>0.185</c:v>
                </c:pt>
                <c:pt idx="17">
                  <c:v>3.5000000000000003E-2</c:v>
                </c:pt>
                <c:pt idx="18">
                  <c:v>2.4E-2</c:v>
                </c:pt>
                <c:pt idx="19">
                  <c:v>3.1E-2</c:v>
                </c:pt>
                <c:pt idx="20">
                  <c:v>1.2E-2</c:v>
                </c:pt>
                <c:pt idx="21">
                  <c:v>0.63500000000000001</c:v>
                </c:pt>
                <c:pt idx="22">
                  <c:v>0.64600000000000002</c:v>
                </c:pt>
                <c:pt idx="23">
                  <c:v>0.83699999999999997</c:v>
                </c:pt>
              </c:numCache>
            </c:numRef>
          </c:val>
        </c:ser>
        <c:ser>
          <c:idx val="1"/>
          <c:order val="1"/>
          <c:tx>
            <c:strRef>
              <c:f>'5'!$F$201</c:f>
              <c:strCache>
                <c:ptCount val="1"/>
                <c:pt idx="0">
                  <c:v>第二重要</c:v>
                </c:pt>
              </c:strCache>
            </c:strRef>
          </c:tx>
          <c:invertIfNegative val="0"/>
          <c:cat>
            <c:multiLvlStrRef>
              <c:f>'5'!$C$202:$D$225</c:f>
              <c:multiLvlStrCache>
                <c:ptCount val="24"/>
                <c:lvl>
                  <c:pt idx="0">
                    <c:v>商学院、管理学院</c:v>
                  </c:pt>
                  <c:pt idx="1">
                    <c:v>环境学院</c:v>
                  </c:pt>
                  <c:pt idx="2">
                    <c:v>其他学院</c:v>
                  </c:pt>
                  <c:pt idx="3">
                    <c:v>商学院、管理学院</c:v>
                  </c:pt>
                  <c:pt idx="4">
                    <c:v>环境学院</c:v>
                  </c:pt>
                  <c:pt idx="5">
                    <c:v>其他学院</c:v>
                  </c:pt>
                  <c:pt idx="6">
                    <c:v>商学院、管理学院</c:v>
                  </c:pt>
                  <c:pt idx="7">
                    <c:v>环境学院</c:v>
                  </c:pt>
                  <c:pt idx="8">
                    <c:v>其他学院</c:v>
                  </c:pt>
                  <c:pt idx="9">
                    <c:v>商学院、管理学院</c:v>
                  </c:pt>
                  <c:pt idx="10">
                    <c:v>环境学院</c:v>
                  </c:pt>
                  <c:pt idx="11">
                    <c:v>其他学院</c:v>
                  </c:pt>
                  <c:pt idx="12">
                    <c:v>商学院、管理学院</c:v>
                  </c:pt>
                  <c:pt idx="13">
                    <c:v>环境学院</c:v>
                  </c:pt>
                  <c:pt idx="14">
                    <c:v>其他学院</c:v>
                  </c:pt>
                  <c:pt idx="15">
                    <c:v>商学院、管理学院</c:v>
                  </c:pt>
                  <c:pt idx="16">
                    <c:v>环境学院</c:v>
                  </c:pt>
                  <c:pt idx="17">
                    <c:v>其他学院</c:v>
                  </c:pt>
                  <c:pt idx="18">
                    <c:v>商学院、管理学院</c:v>
                  </c:pt>
                  <c:pt idx="19">
                    <c:v>环境学院</c:v>
                  </c:pt>
                  <c:pt idx="20">
                    <c:v>其他学院</c:v>
                  </c:pt>
                  <c:pt idx="21">
                    <c:v>商学院、管理学院</c:v>
                  </c:pt>
                  <c:pt idx="22">
                    <c:v>环境学院</c:v>
                  </c:pt>
                  <c:pt idx="23">
                    <c:v>其他学院</c:v>
                  </c:pt>
                </c:lvl>
                <c:lvl>
                  <c:pt idx="0">
                    <c:v>媒体</c:v>
                  </c:pt>
                  <c:pt idx="3">
                    <c:v>环保NGO组织</c:v>
                  </c:pt>
                  <c:pt idx="6">
                    <c:v>政府</c:v>
                  </c:pt>
                  <c:pt idx="9">
                    <c:v>决策管理层</c:v>
                  </c:pt>
                  <c:pt idx="12">
                    <c:v>网店商户</c:v>
                  </c:pt>
                  <c:pt idx="15">
                    <c:v>股东</c:v>
                  </c:pt>
                  <c:pt idx="18">
                    <c:v>员工</c:v>
                  </c:pt>
                  <c:pt idx="21">
                    <c:v>消费者（顾客）</c:v>
                  </c:pt>
                </c:lvl>
              </c:multiLvlStrCache>
            </c:multiLvlStrRef>
          </c:cat>
          <c:val>
            <c:numRef>
              <c:f>'5'!$F$202:$F$225</c:f>
              <c:numCache>
                <c:formatCode>0.00%</c:formatCode>
                <c:ptCount val="24"/>
                <c:pt idx="0">
                  <c:v>3.3000000000000002E-2</c:v>
                </c:pt>
                <c:pt idx="1">
                  <c:v>4.5999999999999999E-2</c:v>
                </c:pt>
                <c:pt idx="2">
                  <c:v>0</c:v>
                </c:pt>
                <c:pt idx="3">
                  <c:v>0</c:v>
                </c:pt>
                <c:pt idx="4">
                  <c:v>4.5999999999999999E-2</c:v>
                </c:pt>
                <c:pt idx="5">
                  <c:v>0.06</c:v>
                </c:pt>
                <c:pt idx="6">
                  <c:v>3.3000000000000002E-2</c:v>
                </c:pt>
                <c:pt idx="7">
                  <c:v>7.6999999999999999E-2</c:v>
                </c:pt>
                <c:pt idx="8">
                  <c:v>0.06</c:v>
                </c:pt>
                <c:pt idx="9">
                  <c:v>6.6000000000000003E-2</c:v>
                </c:pt>
                <c:pt idx="10">
                  <c:v>0.16900000000000001</c:v>
                </c:pt>
                <c:pt idx="11">
                  <c:v>7.1999999999999995E-2</c:v>
                </c:pt>
                <c:pt idx="12">
                  <c:v>0.28699999999999998</c:v>
                </c:pt>
                <c:pt idx="13">
                  <c:v>0.123</c:v>
                </c:pt>
                <c:pt idx="14">
                  <c:v>0.217</c:v>
                </c:pt>
                <c:pt idx="15">
                  <c:v>0.115</c:v>
                </c:pt>
                <c:pt idx="16">
                  <c:v>0.108</c:v>
                </c:pt>
                <c:pt idx="17">
                  <c:v>9.6000000000000002E-2</c:v>
                </c:pt>
                <c:pt idx="18">
                  <c:v>0.33600000000000002</c:v>
                </c:pt>
                <c:pt idx="19">
                  <c:v>0.36899999999999999</c:v>
                </c:pt>
                <c:pt idx="20">
                  <c:v>0.41</c:v>
                </c:pt>
                <c:pt idx="21">
                  <c:v>0.13100000000000001</c:v>
                </c:pt>
                <c:pt idx="22">
                  <c:v>6.2E-2</c:v>
                </c:pt>
                <c:pt idx="23">
                  <c:v>8.4000000000000005E-2</c:v>
                </c:pt>
              </c:numCache>
            </c:numRef>
          </c:val>
        </c:ser>
        <c:ser>
          <c:idx val="2"/>
          <c:order val="2"/>
          <c:tx>
            <c:strRef>
              <c:f>'5'!$G$201</c:f>
              <c:strCache>
                <c:ptCount val="1"/>
                <c:pt idx="0">
                  <c:v>第三重要</c:v>
                </c:pt>
              </c:strCache>
            </c:strRef>
          </c:tx>
          <c:invertIfNegative val="0"/>
          <c:cat>
            <c:multiLvlStrRef>
              <c:f>'5'!$C$202:$D$225</c:f>
              <c:multiLvlStrCache>
                <c:ptCount val="24"/>
                <c:lvl>
                  <c:pt idx="0">
                    <c:v>商学院、管理学院</c:v>
                  </c:pt>
                  <c:pt idx="1">
                    <c:v>环境学院</c:v>
                  </c:pt>
                  <c:pt idx="2">
                    <c:v>其他学院</c:v>
                  </c:pt>
                  <c:pt idx="3">
                    <c:v>商学院、管理学院</c:v>
                  </c:pt>
                  <c:pt idx="4">
                    <c:v>环境学院</c:v>
                  </c:pt>
                  <c:pt idx="5">
                    <c:v>其他学院</c:v>
                  </c:pt>
                  <c:pt idx="6">
                    <c:v>商学院、管理学院</c:v>
                  </c:pt>
                  <c:pt idx="7">
                    <c:v>环境学院</c:v>
                  </c:pt>
                  <c:pt idx="8">
                    <c:v>其他学院</c:v>
                  </c:pt>
                  <c:pt idx="9">
                    <c:v>商学院、管理学院</c:v>
                  </c:pt>
                  <c:pt idx="10">
                    <c:v>环境学院</c:v>
                  </c:pt>
                  <c:pt idx="11">
                    <c:v>其他学院</c:v>
                  </c:pt>
                  <c:pt idx="12">
                    <c:v>商学院、管理学院</c:v>
                  </c:pt>
                  <c:pt idx="13">
                    <c:v>环境学院</c:v>
                  </c:pt>
                  <c:pt idx="14">
                    <c:v>其他学院</c:v>
                  </c:pt>
                  <c:pt idx="15">
                    <c:v>商学院、管理学院</c:v>
                  </c:pt>
                  <c:pt idx="16">
                    <c:v>环境学院</c:v>
                  </c:pt>
                  <c:pt idx="17">
                    <c:v>其他学院</c:v>
                  </c:pt>
                  <c:pt idx="18">
                    <c:v>商学院、管理学院</c:v>
                  </c:pt>
                  <c:pt idx="19">
                    <c:v>环境学院</c:v>
                  </c:pt>
                  <c:pt idx="20">
                    <c:v>其他学院</c:v>
                  </c:pt>
                  <c:pt idx="21">
                    <c:v>商学院、管理学院</c:v>
                  </c:pt>
                  <c:pt idx="22">
                    <c:v>环境学院</c:v>
                  </c:pt>
                  <c:pt idx="23">
                    <c:v>其他学院</c:v>
                  </c:pt>
                </c:lvl>
                <c:lvl>
                  <c:pt idx="0">
                    <c:v>媒体</c:v>
                  </c:pt>
                  <c:pt idx="3">
                    <c:v>环保NGO组织</c:v>
                  </c:pt>
                  <c:pt idx="6">
                    <c:v>政府</c:v>
                  </c:pt>
                  <c:pt idx="9">
                    <c:v>决策管理层</c:v>
                  </c:pt>
                  <c:pt idx="12">
                    <c:v>网店商户</c:v>
                  </c:pt>
                  <c:pt idx="15">
                    <c:v>股东</c:v>
                  </c:pt>
                  <c:pt idx="18">
                    <c:v>员工</c:v>
                  </c:pt>
                  <c:pt idx="21">
                    <c:v>消费者（顾客）</c:v>
                  </c:pt>
                </c:lvl>
              </c:multiLvlStrCache>
            </c:multiLvlStrRef>
          </c:cat>
          <c:val>
            <c:numRef>
              <c:f>'5'!$G$202:$G$225</c:f>
              <c:numCache>
                <c:formatCode>0.00%</c:formatCode>
                <c:ptCount val="24"/>
                <c:pt idx="0">
                  <c:v>4.9000000000000002E-2</c:v>
                </c:pt>
                <c:pt idx="1">
                  <c:v>6.3E-2</c:v>
                </c:pt>
                <c:pt idx="2">
                  <c:v>2.4E-2</c:v>
                </c:pt>
                <c:pt idx="3">
                  <c:v>1.6E-2</c:v>
                </c:pt>
                <c:pt idx="4">
                  <c:v>4.7E-2</c:v>
                </c:pt>
                <c:pt idx="5">
                  <c:v>9.8000000000000004E-2</c:v>
                </c:pt>
                <c:pt idx="6">
                  <c:v>0.122</c:v>
                </c:pt>
                <c:pt idx="7">
                  <c:v>0.14099999999999999</c:v>
                </c:pt>
                <c:pt idx="8">
                  <c:v>4.9000000000000002E-2</c:v>
                </c:pt>
                <c:pt idx="9">
                  <c:v>0.114</c:v>
                </c:pt>
                <c:pt idx="10">
                  <c:v>0.28100000000000003</c:v>
                </c:pt>
                <c:pt idx="11">
                  <c:v>0.13400000000000001</c:v>
                </c:pt>
                <c:pt idx="12">
                  <c:v>9.8000000000000004E-2</c:v>
                </c:pt>
                <c:pt idx="13">
                  <c:v>7.8E-2</c:v>
                </c:pt>
                <c:pt idx="14">
                  <c:v>0.19500000000000001</c:v>
                </c:pt>
                <c:pt idx="15">
                  <c:v>0.19500000000000001</c:v>
                </c:pt>
                <c:pt idx="16">
                  <c:v>0.156</c:v>
                </c:pt>
                <c:pt idx="17">
                  <c:v>0.13400000000000001</c:v>
                </c:pt>
                <c:pt idx="18">
                  <c:v>0.33300000000000002</c:v>
                </c:pt>
                <c:pt idx="19">
                  <c:v>0.219</c:v>
                </c:pt>
                <c:pt idx="20">
                  <c:v>0.34100000000000003</c:v>
                </c:pt>
                <c:pt idx="21">
                  <c:v>7.2999999999999995E-2</c:v>
                </c:pt>
                <c:pt idx="22">
                  <c:v>1.6E-2</c:v>
                </c:pt>
                <c:pt idx="23">
                  <c:v>2.4E-2</c:v>
                </c:pt>
              </c:numCache>
            </c:numRef>
          </c:val>
        </c:ser>
        <c:dLbls>
          <c:showLegendKey val="0"/>
          <c:showVal val="0"/>
          <c:showCatName val="0"/>
          <c:showSerName val="0"/>
          <c:showPercent val="0"/>
          <c:showBubbleSize val="0"/>
        </c:dLbls>
        <c:gapWidth val="150"/>
        <c:overlap val="100"/>
        <c:axId val="-1163676320"/>
        <c:axId val="-1163686656"/>
      </c:barChart>
      <c:catAx>
        <c:axId val="-1163676320"/>
        <c:scaling>
          <c:orientation val="minMax"/>
        </c:scaling>
        <c:delete val="0"/>
        <c:axPos val="l"/>
        <c:numFmt formatCode="General" sourceLinked="0"/>
        <c:majorTickMark val="out"/>
        <c:minorTickMark val="none"/>
        <c:tickLblPos val="nextTo"/>
        <c:txPr>
          <a:bodyPr/>
          <a:lstStyle/>
          <a:p>
            <a:pPr>
              <a:defRPr sz="800"/>
            </a:pPr>
            <a:endParaRPr lang="zh-CN"/>
          </a:p>
        </c:txPr>
        <c:crossAx val="-1163686656"/>
        <c:crosses val="autoZero"/>
        <c:auto val="1"/>
        <c:lblAlgn val="ctr"/>
        <c:lblOffset val="100"/>
        <c:noMultiLvlLbl val="0"/>
      </c:catAx>
      <c:valAx>
        <c:axId val="-1163686656"/>
        <c:scaling>
          <c:orientation val="minMax"/>
        </c:scaling>
        <c:delete val="1"/>
        <c:axPos val="b"/>
        <c:numFmt formatCode="0.00%" sourceLinked="1"/>
        <c:majorTickMark val="out"/>
        <c:minorTickMark val="none"/>
        <c:tickLblPos val="nextTo"/>
        <c:crossAx val="-1163676320"/>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'8'!$N$81</c:f>
              <c:strCache>
                <c:ptCount val="1"/>
                <c:pt idx="0">
                  <c:v>男</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'8'!$O$80:$P$80</c:f>
              <c:strCache>
                <c:ptCount val="2"/>
                <c:pt idx="0">
                  <c:v>盈利能力</c:v>
                </c:pt>
                <c:pt idx="1">
                  <c:v>社会形象</c:v>
                </c:pt>
              </c:strCache>
            </c:strRef>
          </c:cat>
          <c:val>
            <c:numRef>
              <c:f>'8'!$O$81:$P$81</c:f>
              <c:numCache>
                <c:formatCode>0.00_ </c:formatCode>
                <c:ptCount val="2"/>
                <c:pt idx="0">
                  <c:v>3.3685999999999998</c:v>
                </c:pt>
                <c:pt idx="1">
                  <c:v>3.9495</c:v>
                </c:pt>
              </c:numCache>
            </c:numRef>
          </c:val>
        </c:ser>
        <c:ser>
          <c:idx val="1"/>
          <c:order val="1"/>
          <c:tx>
            <c:strRef>
              <c:f>'8'!$N$82</c:f>
              <c:strCache>
                <c:ptCount val="1"/>
                <c:pt idx="0">
                  <c:v>女</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'8'!$O$80:$P$80</c:f>
              <c:strCache>
                <c:ptCount val="2"/>
                <c:pt idx="0">
                  <c:v>盈利能力</c:v>
                </c:pt>
                <c:pt idx="1">
                  <c:v>社会形象</c:v>
                </c:pt>
              </c:strCache>
            </c:strRef>
          </c:cat>
          <c:val>
            <c:numRef>
              <c:f>'8'!$O$82:$P$82</c:f>
              <c:numCache>
                <c:formatCode>0.00_ </c:formatCode>
                <c:ptCount val="2"/>
                <c:pt idx="0">
                  <c:v>3.3995000000000002</c:v>
                </c:pt>
                <c:pt idx="1">
                  <c:v>4.0909000000000004</c:v>
                </c:pt>
              </c:numCache>
            </c:numRef>
          </c:val>
        </c:ser>
        <c:dLbls>
          <c:showLegendKey val="0"/>
          <c:showVal val="1"/>
          <c:showCatName val="0"/>
          <c:showSerName val="0"/>
          <c:showPercent val="0"/>
          <c:showBubbleSize val="0"/>
        </c:dLbls>
        <c:gapWidth val="150"/>
        <c:axId val="-1163675232"/>
        <c:axId val="-1163674144"/>
      </c:barChart>
      <c:catAx>
        <c:axId val="-1163675232"/>
        <c:scaling>
          <c:orientation val="minMax"/>
        </c:scaling>
        <c:delete val="0"/>
        <c:axPos val="b"/>
        <c:numFmt formatCode="General" sourceLinked="0"/>
        <c:majorTickMark val="out"/>
        <c:minorTickMark val="none"/>
        <c:tickLblPos val="nextTo"/>
        <c:crossAx val="-1163674144"/>
        <c:crosses val="autoZero"/>
        <c:auto val="1"/>
        <c:lblAlgn val="ctr"/>
        <c:lblOffset val="100"/>
        <c:noMultiLvlLbl val="0"/>
      </c:catAx>
      <c:valAx>
        <c:axId val="-1163674144"/>
        <c:scaling>
          <c:orientation val="minMax"/>
          <c:max val="5"/>
          <c:min val="3"/>
        </c:scaling>
        <c:delete val="0"/>
        <c:axPos val="l"/>
        <c:majorGridlines/>
        <c:numFmt formatCode="0.00_ " sourceLinked="1"/>
        <c:majorTickMark val="out"/>
        <c:minorTickMark val="none"/>
        <c:tickLblPos val="nextTo"/>
        <c:crossAx val="-1163675232"/>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'8'!$N$98</c:f>
              <c:strCache>
                <c:ptCount val="1"/>
                <c:pt idx="0">
                  <c:v>商学院、管理学院</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'8'!$O$97:$P$97</c:f>
              <c:strCache>
                <c:ptCount val="2"/>
                <c:pt idx="0">
                  <c:v>盈利能力</c:v>
                </c:pt>
                <c:pt idx="1">
                  <c:v>社会形象</c:v>
                </c:pt>
              </c:strCache>
            </c:strRef>
          </c:cat>
          <c:val>
            <c:numRef>
              <c:f>'8'!$O$98:$P$98</c:f>
              <c:numCache>
                <c:formatCode>0.00_ </c:formatCode>
                <c:ptCount val="2"/>
                <c:pt idx="0">
                  <c:v>3.1701000000000001</c:v>
                </c:pt>
                <c:pt idx="1">
                  <c:v>3.9569000000000001</c:v>
                </c:pt>
              </c:numCache>
            </c:numRef>
          </c:val>
        </c:ser>
        <c:ser>
          <c:idx val="1"/>
          <c:order val="1"/>
          <c:tx>
            <c:strRef>
              <c:f>'8'!$N$99</c:f>
              <c:strCache>
                <c:ptCount val="1"/>
                <c:pt idx="0">
                  <c:v>环境学院</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'8'!$O$97:$P$97</c:f>
              <c:strCache>
                <c:ptCount val="2"/>
                <c:pt idx="0">
                  <c:v>盈利能力</c:v>
                </c:pt>
                <c:pt idx="1">
                  <c:v>社会形象</c:v>
                </c:pt>
              </c:strCache>
            </c:strRef>
          </c:cat>
          <c:val>
            <c:numRef>
              <c:f>'8'!$O$99:$P$99</c:f>
              <c:numCache>
                <c:formatCode>0.00_ </c:formatCode>
                <c:ptCount val="2"/>
                <c:pt idx="0">
                  <c:v>3.5840999999999998</c:v>
                </c:pt>
                <c:pt idx="1">
                  <c:v>4.04</c:v>
                </c:pt>
              </c:numCache>
            </c:numRef>
          </c:val>
        </c:ser>
        <c:ser>
          <c:idx val="2"/>
          <c:order val="2"/>
          <c:tx>
            <c:strRef>
              <c:f>'8'!$N$100</c:f>
              <c:strCache>
                <c:ptCount val="1"/>
                <c:pt idx="0">
                  <c:v>其他学院</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'8'!$O$97:$P$97</c:f>
              <c:strCache>
                <c:ptCount val="2"/>
                <c:pt idx="0">
                  <c:v>盈利能力</c:v>
                </c:pt>
                <c:pt idx="1">
                  <c:v>社会形象</c:v>
                </c:pt>
              </c:strCache>
            </c:strRef>
          </c:cat>
          <c:val>
            <c:numRef>
              <c:f>'8'!$O$100:$P$100</c:f>
              <c:numCache>
                <c:formatCode>0.00_ </c:formatCode>
                <c:ptCount val="2"/>
                <c:pt idx="0">
                  <c:v>3.5158999999999998</c:v>
                </c:pt>
                <c:pt idx="1">
                  <c:v>4.1127000000000002</c:v>
                </c:pt>
              </c:numCache>
            </c:numRef>
          </c:val>
        </c:ser>
        <c:dLbls>
          <c:showLegendKey val="0"/>
          <c:showVal val="1"/>
          <c:showCatName val="0"/>
          <c:showSerName val="0"/>
          <c:showPercent val="0"/>
          <c:showBubbleSize val="0"/>
        </c:dLbls>
        <c:gapWidth val="150"/>
        <c:axId val="-1110156688"/>
        <c:axId val="-1110159952"/>
      </c:barChart>
      <c:catAx>
        <c:axId val="-1110156688"/>
        <c:scaling>
          <c:orientation val="minMax"/>
        </c:scaling>
        <c:delete val="0"/>
        <c:axPos val="b"/>
        <c:numFmt formatCode="General" sourceLinked="0"/>
        <c:majorTickMark val="out"/>
        <c:minorTickMark val="none"/>
        <c:tickLblPos val="nextTo"/>
        <c:crossAx val="-1110159952"/>
        <c:crosses val="autoZero"/>
        <c:auto val="1"/>
        <c:lblAlgn val="ctr"/>
        <c:lblOffset val="100"/>
        <c:noMultiLvlLbl val="0"/>
      </c:catAx>
      <c:valAx>
        <c:axId val="-1110159952"/>
        <c:scaling>
          <c:orientation val="minMax"/>
          <c:max val="5"/>
          <c:min val="3"/>
        </c:scaling>
        <c:delete val="0"/>
        <c:axPos val="l"/>
        <c:majorGridlines/>
        <c:numFmt formatCode="0.00_ " sourceLinked="1"/>
        <c:majorTickMark val="out"/>
        <c:minorTickMark val="none"/>
        <c:tickLblPos val="nextTo"/>
        <c:crossAx val="-1110156688"/>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'8'!$M$115</c:f>
              <c:strCache>
                <c:ptCount val="1"/>
                <c:pt idx="0">
                  <c:v>无工作经历</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'8'!$N$114:$O$114</c:f>
              <c:strCache>
                <c:ptCount val="2"/>
                <c:pt idx="0">
                  <c:v>盈利能力</c:v>
                </c:pt>
                <c:pt idx="1">
                  <c:v>社会形象</c:v>
                </c:pt>
              </c:strCache>
            </c:strRef>
          </c:cat>
          <c:val>
            <c:numRef>
              <c:f>'8'!$N$115:$O$115</c:f>
              <c:numCache>
                <c:formatCode>0.00_ </c:formatCode>
                <c:ptCount val="2"/>
                <c:pt idx="0">
                  <c:v>3.6373000000000002</c:v>
                </c:pt>
                <c:pt idx="1">
                  <c:v>4.1162999999999998</c:v>
                </c:pt>
              </c:numCache>
            </c:numRef>
          </c:val>
        </c:ser>
        <c:ser>
          <c:idx val="1"/>
          <c:order val="1"/>
          <c:tx>
            <c:strRef>
              <c:f>'8'!$M$116</c:f>
              <c:strCache>
                <c:ptCount val="1"/>
                <c:pt idx="0">
                  <c:v>有工作经历</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'8'!$N$114:$O$114</c:f>
              <c:strCache>
                <c:ptCount val="2"/>
                <c:pt idx="0">
                  <c:v>盈利能力</c:v>
                </c:pt>
                <c:pt idx="1">
                  <c:v>社会形象</c:v>
                </c:pt>
              </c:strCache>
            </c:strRef>
          </c:cat>
          <c:val>
            <c:numRef>
              <c:f>'8'!$N$116:$O$116</c:f>
              <c:numCache>
                <c:formatCode>0.00_ </c:formatCode>
                <c:ptCount val="2"/>
                <c:pt idx="0">
                  <c:v>3.2267000000000001</c:v>
                </c:pt>
                <c:pt idx="1">
                  <c:v>3.9731999999999998</c:v>
                </c:pt>
              </c:numCache>
            </c:numRef>
          </c:val>
        </c:ser>
        <c:dLbls>
          <c:showLegendKey val="0"/>
          <c:showVal val="1"/>
          <c:showCatName val="0"/>
          <c:showSerName val="0"/>
          <c:showPercent val="0"/>
          <c:showBubbleSize val="0"/>
        </c:dLbls>
        <c:gapWidth val="150"/>
        <c:axId val="-1110155056"/>
        <c:axId val="-1110153424"/>
      </c:barChart>
      <c:catAx>
        <c:axId val="-1110155056"/>
        <c:scaling>
          <c:orientation val="minMax"/>
        </c:scaling>
        <c:delete val="0"/>
        <c:axPos val="b"/>
        <c:numFmt formatCode="General" sourceLinked="0"/>
        <c:majorTickMark val="out"/>
        <c:minorTickMark val="none"/>
        <c:tickLblPos val="nextTo"/>
        <c:crossAx val="-1110153424"/>
        <c:crosses val="autoZero"/>
        <c:auto val="1"/>
        <c:lblAlgn val="ctr"/>
        <c:lblOffset val="100"/>
        <c:noMultiLvlLbl val="0"/>
      </c:catAx>
      <c:valAx>
        <c:axId val="-1110153424"/>
        <c:scaling>
          <c:orientation val="minMax"/>
          <c:max val="5"/>
          <c:min val="3"/>
        </c:scaling>
        <c:delete val="0"/>
        <c:axPos val="l"/>
        <c:majorGridlines/>
        <c:numFmt formatCode="0.00_ " sourceLinked="1"/>
        <c:majorTickMark val="out"/>
        <c:minorTickMark val="none"/>
        <c:tickLblPos val="nextTo"/>
        <c:crossAx val="-1110155056"/>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'6'!$E$52</c:f>
              <c:strCache>
                <c:ptCount val="1"/>
                <c:pt idx="0">
                  <c:v>市场环境</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'6'!$D$53:$D$64</c:f>
              <c:strCache>
                <c:ptCount val="12"/>
                <c:pt idx="0">
                  <c:v>商业合规风险(如贿赂、腐败、假账等)</c:v>
                </c:pt>
                <c:pt idx="1">
                  <c:v>投资者对企业的信心减弱或不足</c:v>
                </c:pt>
                <c:pt idx="2">
                  <c:v>国内和海外市场的法律监管环境变化</c:v>
                </c:pt>
                <c:pt idx="3">
                  <c:v>跨国供应链管理的复杂性提高</c:v>
                </c:pt>
                <c:pt idx="5">
                  <c:v>产品安全和服务质量方面的呼声增加</c:v>
                </c:pt>
                <c:pt idx="6">
                  <c:v>生态环境方面的影响</c:v>
                </c:pt>
                <c:pt idx="7">
                  <c:v>来自社会和媒体方面的压力</c:v>
                </c:pt>
                <c:pt idx="9">
                  <c:v>商业信用体系缺失（例如恶意违约、欺诈等）</c:v>
                </c:pt>
                <c:pt idx="10">
                  <c:v>经济不景气带来的影响</c:v>
                </c:pt>
                <c:pt idx="11">
                  <c:v>管理层和员工间的信任关系紧张</c:v>
                </c:pt>
              </c:strCache>
            </c:strRef>
          </c:cat>
          <c:val>
            <c:numRef>
              <c:f>'6'!$E$53:$E$64</c:f>
              <c:numCache>
                <c:formatCode>0.00_ </c:formatCode>
                <c:ptCount val="12"/>
                <c:pt idx="0">
                  <c:v>3.92</c:v>
                </c:pt>
                <c:pt idx="1">
                  <c:v>3.66</c:v>
                </c:pt>
                <c:pt idx="2">
                  <c:v>3.62</c:v>
                </c:pt>
                <c:pt idx="3">
                  <c:v>3.54</c:v>
                </c:pt>
              </c:numCache>
            </c:numRef>
          </c:val>
        </c:ser>
        <c:ser>
          <c:idx val="1"/>
          <c:order val="1"/>
          <c:tx>
            <c:strRef>
              <c:f>'6'!$F$52</c:f>
              <c:strCache>
                <c:ptCount val="1"/>
                <c:pt idx="0">
                  <c:v>社会监督</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'6'!$D$53:$D$64</c:f>
              <c:strCache>
                <c:ptCount val="12"/>
                <c:pt idx="0">
                  <c:v>商业合规风险(如贿赂、腐败、假账等)</c:v>
                </c:pt>
                <c:pt idx="1">
                  <c:v>投资者对企业的信心减弱或不足</c:v>
                </c:pt>
                <c:pt idx="2">
                  <c:v>国内和海外市场的法律监管环境变化</c:v>
                </c:pt>
                <c:pt idx="3">
                  <c:v>跨国供应链管理的复杂性提高</c:v>
                </c:pt>
                <c:pt idx="5">
                  <c:v>产品安全和服务质量方面的呼声增加</c:v>
                </c:pt>
                <c:pt idx="6">
                  <c:v>生态环境方面的影响</c:v>
                </c:pt>
                <c:pt idx="7">
                  <c:v>来自社会和媒体方面的压力</c:v>
                </c:pt>
                <c:pt idx="9">
                  <c:v>商业信用体系缺失（例如恶意违约、欺诈等）</c:v>
                </c:pt>
                <c:pt idx="10">
                  <c:v>经济不景气带来的影响</c:v>
                </c:pt>
                <c:pt idx="11">
                  <c:v>管理层和员工间的信任关系紧张</c:v>
                </c:pt>
              </c:strCache>
            </c:strRef>
          </c:cat>
          <c:val>
            <c:numRef>
              <c:f>'6'!$F$53:$F$64</c:f>
              <c:numCache>
                <c:formatCode>General</c:formatCode>
                <c:ptCount val="12"/>
                <c:pt idx="5" formatCode="0.00_ ">
                  <c:v>4.01</c:v>
                </c:pt>
                <c:pt idx="6" formatCode="0.00_ ">
                  <c:v>3.68</c:v>
                </c:pt>
                <c:pt idx="7" formatCode="0.00_ ">
                  <c:v>3.59</c:v>
                </c:pt>
              </c:numCache>
            </c:numRef>
          </c:val>
        </c:ser>
        <c:ser>
          <c:idx val="2"/>
          <c:order val="2"/>
          <c:tx>
            <c:strRef>
              <c:f>'6'!$G$52</c:f>
              <c:strCache>
                <c:ptCount val="1"/>
                <c:pt idx="0">
                  <c:v>商业自身问题</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'6'!$D$53:$D$64</c:f>
              <c:strCache>
                <c:ptCount val="12"/>
                <c:pt idx="0">
                  <c:v>商业合规风险(如贿赂、腐败、假账等)</c:v>
                </c:pt>
                <c:pt idx="1">
                  <c:v>投资者对企业的信心减弱或不足</c:v>
                </c:pt>
                <c:pt idx="2">
                  <c:v>国内和海外市场的法律监管环境变化</c:v>
                </c:pt>
                <c:pt idx="3">
                  <c:v>跨国供应链管理的复杂性提高</c:v>
                </c:pt>
                <c:pt idx="5">
                  <c:v>产品安全和服务质量方面的呼声增加</c:v>
                </c:pt>
                <c:pt idx="6">
                  <c:v>生态环境方面的影响</c:v>
                </c:pt>
                <c:pt idx="7">
                  <c:v>来自社会和媒体方面的压力</c:v>
                </c:pt>
                <c:pt idx="9">
                  <c:v>商业信用体系缺失（例如恶意违约、欺诈等）</c:v>
                </c:pt>
                <c:pt idx="10">
                  <c:v>经济不景气带来的影响</c:v>
                </c:pt>
                <c:pt idx="11">
                  <c:v>管理层和员工间的信任关系紧张</c:v>
                </c:pt>
              </c:strCache>
            </c:strRef>
          </c:cat>
          <c:val>
            <c:numRef>
              <c:f>'6'!$G$53:$G$64</c:f>
              <c:numCache>
                <c:formatCode>General</c:formatCode>
                <c:ptCount val="12"/>
                <c:pt idx="9" formatCode="0.00_ ">
                  <c:v>4.09</c:v>
                </c:pt>
                <c:pt idx="10" formatCode="0.00_ ">
                  <c:v>3.82</c:v>
                </c:pt>
                <c:pt idx="11" formatCode="0.00_ ">
                  <c:v>3.79</c:v>
                </c:pt>
              </c:numCache>
            </c:numRef>
          </c:val>
        </c:ser>
        <c:dLbls>
          <c:showLegendKey val="0"/>
          <c:showVal val="1"/>
          <c:showCatName val="0"/>
          <c:showSerName val="0"/>
          <c:showPercent val="0"/>
          <c:showBubbleSize val="0"/>
        </c:dLbls>
        <c:gapWidth val="150"/>
        <c:axId val="-1110157232"/>
        <c:axId val="-1156810256"/>
      </c:barChart>
      <c:catAx>
        <c:axId val="-1110157232"/>
        <c:scaling>
          <c:orientation val="minMax"/>
        </c:scaling>
        <c:delete val="0"/>
        <c:axPos val="b"/>
        <c:numFmt formatCode="General" sourceLinked="0"/>
        <c:majorTickMark val="out"/>
        <c:minorTickMark val="none"/>
        <c:tickLblPos val="nextTo"/>
        <c:crossAx val="-1156810256"/>
        <c:crosses val="autoZero"/>
        <c:auto val="1"/>
        <c:lblAlgn val="ctr"/>
        <c:lblOffset val="100"/>
        <c:noMultiLvlLbl val="0"/>
      </c:catAx>
      <c:valAx>
        <c:axId val="-1156810256"/>
        <c:scaling>
          <c:orientation val="minMax"/>
          <c:max val="5"/>
          <c:min val="3"/>
        </c:scaling>
        <c:delete val="0"/>
        <c:axPos val="l"/>
        <c:majorGridlines/>
        <c:numFmt formatCode="0.00_ " sourceLinked="1"/>
        <c:majorTickMark val="out"/>
        <c:minorTickMark val="none"/>
        <c:tickLblPos val="nextTo"/>
        <c:crossAx val="-1110157232"/>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'6'!$H$68</c:f>
              <c:strCache>
                <c:ptCount val="1"/>
                <c:pt idx="0">
                  <c:v>得分均值</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'6'!$G$69:$G$71</c:f>
              <c:strCache>
                <c:ptCount val="3"/>
                <c:pt idx="0">
                  <c:v>市场环境</c:v>
                </c:pt>
                <c:pt idx="1">
                  <c:v>社会监督</c:v>
                </c:pt>
                <c:pt idx="2">
                  <c:v>商业自身问题</c:v>
                </c:pt>
              </c:strCache>
            </c:strRef>
          </c:cat>
          <c:val>
            <c:numRef>
              <c:f>'6'!$H$69:$H$71</c:f>
              <c:numCache>
                <c:formatCode>0.00_ </c:formatCode>
                <c:ptCount val="3"/>
                <c:pt idx="0">
                  <c:v>3.6842999999999999</c:v>
                </c:pt>
                <c:pt idx="1">
                  <c:v>3.7623000000000002</c:v>
                </c:pt>
                <c:pt idx="2">
                  <c:v>3.9024000000000001</c:v>
                </c:pt>
              </c:numCache>
            </c:numRef>
          </c:val>
        </c:ser>
        <c:dLbls>
          <c:showLegendKey val="0"/>
          <c:showVal val="1"/>
          <c:showCatName val="0"/>
          <c:showSerName val="0"/>
          <c:showPercent val="0"/>
          <c:showBubbleSize val="0"/>
        </c:dLbls>
        <c:gapWidth val="150"/>
        <c:axId val="-1156803184"/>
        <c:axId val="-1156806448"/>
      </c:barChart>
      <c:catAx>
        <c:axId val="-1156803184"/>
        <c:scaling>
          <c:orientation val="minMax"/>
        </c:scaling>
        <c:delete val="0"/>
        <c:axPos val="b"/>
        <c:numFmt formatCode="General" sourceLinked="0"/>
        <c:majorTickMark val="out"/>
        <c:minorTickMark val="none"/>
        <c:tickLblPos val="nextTo"/>
        <c:crossAx val="-1156806448"/>
        <c:crosses val="autoZero"/>
        <c:auto val="1"/>
        <c:lblAlgn val="ctr"/>
        <c:lblOffset val="100"/>
        <c:noMultiLvlLbl val="0"/>
      </c:catAx>
      <c:valAx>
        <c:axId val="-1156806448"/>
        <c:scaling>
          <c:orientation val="minMax"/>
          <c:max val="5"/>
          <c:min val="3"/>
        </c:scaling>
        <c:delete val="0"/>
        <c:axPos val="l"/>
        <c:majorGridlines/>
        <c:numFmt formatCode="0.00_ " sourceLinked="1"/>
        <c:majorTickMark val="out"/>
        <c:minorTickMark val="none"/>
        <c:tickLblPos val="nextTo"/>
        <c:crossAx val="-1156803184"/>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barChart>
        <c:barDir val="col"/>
        <c:grouping val="clustered"/>
        <c:varyColors val="0"/>
        <c:ser>
          <c:idx val="0"/>
          <c:order val="0"/>
          <c:tx>
            <c:strRef>
              <c:f>'6'!$O$100</c:f>
              <c:strCache>
                <c:ptCount val="1"/>
                <c:pt idx="0">
                  <c:v>市场环境</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'6'!$N$101:$N$103</c:f>
              <c:strCache>
                <c:ptCount val="3"/>
                <c:pt idx="0">
                  <c:v>商学院、管理学院</c:v>
                </c:pt>
                <c:pt idx="1">
                  <c:v>环境学院</c:v>
                </c:pt>
                <c:pt idx="2">
                  <c:v>其他学院</c:v>
                </c:pt>
              </c:strCache>
            </c:strRef>
          </c:cat>
          <c:val>
            <c:numRef>
              <c:f>'6'!$O$101:$O$103</c:f>
              <c:numCache>
                <c:formatCode>0.00_ </c:formatCode>
                <c:ptCount val="3"/>
                <c:pt idx="0">
                  <c:v>3.5916000000000001</c:v>
                </c:pt>
                <c:pt idx="1">
                  <c:v>3.6726999999999999</c:v>
                </c:pt>
                <c:pt idx="2">
                  <c:v>3.8220000000000001</c:v>
                </c:pt>
              </c:numCache>
            </c:numRef>
          </c:val>
        </c:ser>
        <c:ser>
          <c:idx val="1"/>
          <c:order val="1"/>
          <c:tx>
            <c:strRef>
              <c:f>'6'!$P$100</c:f>
              <c:strCache>
                <c:ptCount val="1"/>
                <c:pt idx="0">
                  <c:v>社会监督</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'6'!$N$101:$N$103</c:f>
              <c:strCache>
                <c:ptCount val="3"/>
                <c:pt idx="0">
                  <c:v>商学院、管理学院</c:v>
                </c:pt>
                <c:pt idx="1">
                  <c:v>环境学院</c:v>
                </c:pt>
                <c:pt idx="2">
                  <c:v>其他学院</c:v>
                </c:pt>
              </c:strCache>
            </c:strRef>
          </c:cat>
          <c:val>
            <c:numRef>
              <c:f>'6'!$P$101:$P$103</c:f>
              <c:numCache>
                <c:formatCode>0.00_ </c:formatCode>
                <c:ptCount val="3"/>
                <c:pt idx="0">
                  <c:v>3.6415999999999999</c:v>
                </c:pt>
                <c:pt idx="1">
                  <c:v>3.7879</c:v>
                </c:pt>
                <c:pt idx="2">
                  <c:v>3.9066999999999998</c:v>
                </c:pt>
              </c:numCache>
            </c:numRef>
          </c:val>
        </c:ser>
        <c:ser>
          <c:idx val="2"/>
          <c:order val="2"/>
          <c:tx>
            <c:strRef>
              <c:f>'6'!$Q$100</c:f>
              <c:strCache>
                <c:ptCount val="1"/>
                <c:pt idx="0">
                  <c:v>商业自身问题</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'6'!$N$101:$N$103</c:f>
              <c:strCache>
                <c:ptCount val="3"/>
                <c:pt idx="0">
                  <c:v>商学院、管理学院</c:v>
                </c:pt>
                <c:pt idx="1">
                  <c:v>环境学院</c:v>
                </c:pt>
                <c:pt idx="2">
                  <c:v>其他学院</c:v>
                </c:pt>
              </c:strCache>
            </c:strRef>
          </c:cat>
          <c:val>
            <c:numRef>
              <c:f>'6'!$Q$101:$Q$103</c:f>
              <c:numCache>
                <c:formatCode>0.00_ </c:formatCode>
                <c:ptCount val="3"/>
                <c:pt idx="0">
                  <c:v>3.8449</c:v>
                </c:pt>
                <c:pt idx="1">
                  <c:v>3.9060999999999999</c:v>
                </c:pt>
                <c:pt idx="2">
                  <c:v>3.9786999999999999</c:v>
                </c:pt>
              </c:numCache>
            </c:numRef>
          </c:val>
        </c:ser>
        <c:dLbls>
          <c:showLegendKey val="0"/>
          <c:showVal val="1"/>
          <c:showCatName val="0"/>
          <c:showSerName val="0"/>
          <c:showPercent val="0"/>
          <c:showBubbleSize val="0"/>
        </c:dLbls>
        <c:gapWidth val="150"/>
        <c:axId val="-1156801008"/>
        <c:axId val="-1156796112"/>
      </c:barChart>
      <c:catAx>
        <c:axId val="-1156801008"/>
        <c:scaling>
          <c:orientation val="minMax"/>
        </c:scaling>
        <c:delete val="0"/>
        <c:axPos val="b"/>
        <c:numFmt formatCode="General" sourceLinked="0"/>
        <c:majorTickMark val="out"/>
        <c:minorTickMark val="none"/>
        <c:tickLblPos val="nextTo"/>
        <c:crossAx val="-1156796112"/>
        <c:crosses val="autoZero"/>
        <c:auto val="1"/>
        <c:lblAlgn val="ctr"/>
        <c:lblOffset val="100"/>
        <c:noMultiLvlLbl val="0"/>
      </c:catAx>
      <c:valAx>
        <c:axId val="-1156796112"/>
        <c:scaling>
          <c:orientation val="minMax"/>
          <c:max val="5"/>
          <c:min val="3"/>
        </c:scaling>
        <c:delete val="0"/>
        <c:axPos val="l"/>
        <c:majorGridlines/>
        <c:numFmt formatCode="0.00_ " sourceLinked="1"/>
        <c:majorTickMark val="out"/>
        <c:minorTickMark val="none"/>
        <c:tickLblPos val="nextTo"/>
        <c:crossAx val="-1156801008"/>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bar"/>
        <c:grouping val="clustered"/>
        <c:varyColors val="0"/>
        <c:ser>
          <c:idx val="0"/>
          <c:order val="0"/>
          <c:tx>
            <c:strRef>
              <c:f>'9'!$G$19:$G$20</c:f>
              <c:strCache>
                <c:ptCount val="1"/>
                <c:pt idx="0">
                  <c:v>极有可能</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'9'!$F$21:$F$31</c:f>
              <c:strCache>
                <c:ptCount val="11"/>
                <c:pt idx="0">
                  <c:v>确定经理人员薪酬水平</c:v>
                </c:pt>
                <c:pt idx="1">
                  <c:v>撰写、发布财务报告</c:v>
                </c:pt>
                <c:pt idx="2">
                  <c:v>在欠发达国家或地区投资</c:v>
                </c:pt>
                <c:pt idx="3">
                  <c:v>与供货商谈判</c:v>
                </c:pt>
                <c:pt idx="4">
                  <c:v>外包生产经营</c:v>
                </c:pt>
                <c:pt idx="5">
                  <c:v>消费者权益和隐私保护</c:v>
                </c:pt>
                <c:pt idx="6">
                  <c:v>筹资或贷款</c:v>
                </c:pt>
                <c:pt idx="7">
                  <c:v>兼并收购或资产重组</c:v>
                </c:pt>
                <c:pt idx="8">
                  <c:v>与政府官员沟通</c:v>
                </c:pt>
                <c:pt idx="9">
                  <c:v>与竞争对手争夺市场</c:v>
                </c:pt>
                <c:pt idx="10">
                  <c:v>自然资源开发</c:v>
                </c:pt>
              </c:strCache>
            </c:strRef>
          </c:cat>
          <c:val>
            <c:numRef>
              <c:f>'9'!$G$21:$G$31</c:f>
              <c:numCache>
                <c:formatCode>0.00%</c:formatCode>
                <c:ptCount val="11"/>
                <c:pt idx="0">
                  <c:v>0.1174</c:v>
                </c:pt>
                <c:pt idx="1">
                  <c:v>0.14910000000000001</c:v>
                </c:pt>
                <c:pt idx="2">
                  <c:v>0.15890000000000001</c:v>
                </c:pt>
                <c:pt idx="3">
                  <c:v>0.18340000000000001</c:v>
                </c:pt>
                <c:pt idx="4">
                  <c:v>0.19070000000000001</c:v>
                </c:pt>
                <c:pt idx="5">
                  <c:v>0.19800000000000001</c:v>
                </c:pt>
                <c:pt idx="6">
                  <c:v>0.20050000000000001</c:v>
                </c:pt>
                <c:pt idx="7">
                  <c:v>0.20780000000000001</c:v>
                </c:pt>
                <c:pt idx="8">
                  <c:v>0.22489999999999999</c:v>
                </c:pt>
                <c:pt idx="9">
                  <c:v>0.28120000000000001</c:v>
                </c:pt>
                <c:pt idx="10">
                  <c:v>0.28610000000000002</c:v>
                </c:pt>
              </c:numCache>
            </c:numRef>
          </c:val>
        </c:ser>
        <c:dLbls>
          <c:showLegendKey val="0"/>
          <c:showVal val="1"/>
          <c:showCatName val="0"/>
          <c:showSerName val="0"/>
          <c:showPercent val="0"/>
          <c:showBubbleSize val="0"/>
        </c:dLbls>
        <c:gapWidth val="150"/>
        <c:axId val="-1164080576"/>
        <c:axId val="-1164087648"/>
      </c:barChart>
      <c:catAx>
        <c:axId val="-1164080576"/>
        <c:scaling>
          <c:orientation val="minMax"/>
        </c:scaling>
        <c:delete val="0"/>
        <c:axPos val="l"/>
        <c:numFmt formatCode="General" sourceLinked="0"/>
        <c:majorTickMark val="out"/>
        <c:minorTickMark val="none"/>
        <c:tickLblPos val="nextTo"/>
        <c:crossAx val="-1164087648"/>
        <c:crosses val="autoZero"/>
        <c:auto val="1"/>
        <c:lblAlgn val="ctr"/>
        <c:lblOffset val="100"/>
        <c:noMultiLvlLbl val="0"/>
      </c:catAx>
      <c:valAx>
        <c:axId val="-1164087648"/>
        <c:scaling>
          <c:orientation val="minMax"/>
          <c:max val="0.8"/>
        </c:scaling>
        <c:delete val="1"/>
        <c:axPos val="b"/>
        <c:numFmt formatCode="0.00%" sourceLinked="1"/>
        <c:majorTickMark val="out"/>
        <c:minorTickMark val="none"/>
        <c:tickLblPos val="nextTo"/>
        <c:crossAx val="-1164080576"/>
        <c:crosses val="autoZero"/>
        <c:crossBetween val="between"/>
      </c:valAx>
    </c:plotArea>
    <c:legend>
      <c:legendPos val="b"/>
      <c:layout/>
      <c:overlay val="0"/>
    </c:legend>
    <c:plotVisOnly val="1"/>
    <c:dispBlanksAs val="gap"/>
    <c:showDLblsOverMax val="0"/>
  </c:chart>
  <c:txPr>
    <a:bodyPr/>
    <a:lstStyle/>
    <a:p>
      <a:pPr>
        <a:defRPr sz="1400"/>
      </a:pPr>
      <a:endParaRPr lang="zh-CN"/>
    </a:p>
  </c:txPr>
  <c:externalData r:id="rId1">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'7'!$F$17:$F$18</c:f>
              <c:strCache>
                <c:ptCount val="1"/>
                <c:pt idx="0">
                  <c:v>非常赞同</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'7'!$E$19:$E$27</c:f>
              <c:strCache>
                <c:ptCount val="9"/>
                <c:pt idx="0">
                  <c:v>在董事会设立专门的指导委员会</c:v>
                </c:pt>
                <c:pt idx="1">
                  <c:v>开展与企业总体战略相符的慈善活动</c:v>
                </c:pt>
                <c:pt idx="2">
                  <c:v>强调实现盈利才能更好履行责任</c:v>
                </c:pt>
                <c:pt idx="3">
                  <c:v>制订员工行为守则</c:v>
                </c:pt>
                <c:pt idx="4">
                  <c:v>定期发布企业社会责任报告</c:v>
                </c:pt>
                <c:pt idx="5">
                  <c:v>公开承诺遵守商业道德</c:v>
                </c:pt>
                <c:pt idx="6">
                  <c:v>制定明确的企业社会责任战略</c:v>
                </c:pt>
                <c:pt idx="7">
                  <c:v>在运营管理中积极采纳相关行业规范或国际标准</c:v>
                </c:pt>
                <c:pt idx="8">
                  <c:v>采纳与绩效相关联的激励措施</c:v>
                </c:pt>
              </c:strCache>
            </c:strRef>
          </c:cat>
          <c:val>
            <c:numRef>
              <c:f>'7'!$F$19:$F$27</c:f>
              <c:numCache>
                <c:formatCode>0.00%</c:formatCode>
                <c:ptCount val="9"/>
                <c:pt idx="0">
                  <c:v>0.1565</c:v>
                </c:pt>
                <c:pt idx="1">
                  <c:v>0.2127</c:v>
                </c:pt>
                <c:pt idx="2">
                  <c:v>0.21759999999999999</c:v>
                </c:pt>
                <c:pt idx="3">
                  <c:v>0.24940000000000001</c:v>
                </c:pt>
                <c:pt idx="4">
                  <c:v>0.2616</c:v>
                </c:pt>
                <c:pt idx="5">
                  <c:v>0.30320000000000003</c:v>
                </c:pt>
                <c:pt idx="6">
                  <c:v>0.3276</c:v>
                </c:pt>
                <c:pt idx="7">
                  <c:v>0.33500000000000002</c:v>
                </c:pt>
                <c:pt idx="8">
                  <c:v>0.33989999999999998</c:v>
                </c:pt>
              </c:numCache>
            </c:numRef>
          </c:val>
        </c:ser>
        <c:dLbls>
          <c:showLegendKey val="0"/>
          <c:showVal val="1"/>
          <c:showCatName val="0"/>
          <c:showSerName val="0"/>
          <c:showPercent val="0"/>
          <c:showBubbleSize val="0"/>
        </c:dLbls>
        <c:gapWidth val="150"/>
        <c:axId val="-1156804272"/>
        <c:axId val="-1156809168"/>
      </c:barChart>
      <c:catAx>
        <c:axId val="-1156804272"/>
        <c:scaling>
          <c:orientation val="minMax"/>
        </c:scaling>
        <c:delete val="0"/>
        <c:axPos val="l"/>
        <c:numFmt formatCode="General" sourceLinked="0"/>
        <c:majorTickMark val="out"/>
        <c:minorTickMark val="none"/>
        <c:tickLblPos val="nextTo"/>
        <c:crossAx val="-1156809168"/>
        <c:crosses val="autoZero"/>
        <c:auto val="1"/>
        <c:lblAlgn val="ctr"/>
        <c:lblOffset val="100"/>
        <c:noMultiLvlLbl val="0"/>
      </c:catAx>
      <c:valAx>
        <c:axId val="-1156809168"/>
        <c:scaling>
          <c:orientation val="minMax"/>
          <c:max val="0.8"/>
        </c:scaling>
        <c:delete val="1"/>
        <c:axPos val="b"/>
        <c:numFmt formatCode="0.00%" sourceLinked="1"/>
        <c:majorTickMark val="out"/>
        <c:minorTickMark val="none"/>
        <c:tickLblPos val="nextTo"/>
        <c:crossAx val="-1156804272"/>
        <c:crosses val="autoZero"/>
        <c:crossBetween val="between"/>
      </c:valAx>
    </c:plotArea>
    <c:legend>
      <c:legendPos val="b"/>
      <c:layout/>
      <c:overlay val="0"/>
    </c:legend>
    <c:plotVisOnly val="1"/>
    <c:dispBlanksAs val="gap"/>
    <c:showDLblsOverMax val="0"/>
  </c:chart>
  <c:txPr>
    <a:bodyPr/>
    <a:lstStyle/>
    <a:p>
      <a:pPr>
        <a:defRPr sz="1200"/>
      </a:pPr>
      <a:endParaRPr lang="zh-CN"/>
    </a:p>
  </c:txPr>
  <c:externalData r:id="rId2">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1"/>
    <c:plotArea>
      <c:layout/>
      <c:barChart>
        <c:barDir val="bar"/>
        <c:grouping val="clustered"/>
        <c:varyColors val="0"/>
        <c:ser>
          <c:idx val="0"/>
          <c:order val="0"/>
          <c:tx>
            <c:strRef>
              <c:f>'10'!$F$18:$F$19</c:f>
              <c:strCache>
                <c:ptCount val="1"/>
                <c:pt idx="0">
                  <c:v>最优先推行</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'10'!$E$20:$E$30</c:f>
              <c:strCache>
                <c:ptCount val="11"/>
                <c:pt idx="0">
                  <c:v>向招聘单位介绍这些内容在课程中的重要性</c:v>
                </c:pt>
                <c:pt idx="1">
                  <c:v>增加关于工商业与环境问题的选修课</c:v>
                </c:pt>
                <c:pt idx="2">
                  <c:v>在其他课程中对相关议题进行批判性思考和分析</c:v>
                </c:pt>
                <c:pt idx="3">
                  <c:v>增加关于工商业与社会问题的选修课</c:v>
                </c:pt>
                <c:pt idx="4">
                  <c:v>鼓励将企业社会责任或可持续发展作为毕业论文研究的选题重点领域</c:v>
                </c:pt>
                <c:pt idx="5">
                  <c:v>将社会责任主题融入核心课程</c:v>
                </c:pt>
                <c:pt idx="6">
                  <c:v>将环境保护主题融入核心课程</c:v>
                </c:pt>
                <c:pt idx="7">
                  <c:v>邀请行业专家或企业管理者举行讲座</c:v>
                </c:pt>
                <c:pt idx="8">
                  <c:v>为学生提供企业社会责任和可持续发展相关实习</c:v>
                </c:pt>
                <c:pt idx="9">
                  <c:v>鼓励教师在课堂中引入更多适当的案例</c:v>
                </c:pt>
                <c:pt idx="10">
                  <c:v>在教学中提供体验式学习或实地学习</c:v>
                </c:pt>
              </c:strCache>
            </c:strRef>
          </c:cat>
          <c:val>
            <c:numRef>
              <c:f>'10'!$F$20:$F$30</c:f>
              <c:numCache>
                <c:formatCode>0.00%</c:formatCode>
                <c:ptCount val="11"/>
                <c:pt idx="0">
                  <c:v>0.12959999999999999</c:v>
                </c:pt>
                <c:pt idx="1">
                  <c:v>0.13689999999999999</c:v>
                </c:pt>
                <c:pt idx="2">
                  <c:v>0.18340000000000001</c:v>
                </c:pt>
                <c:pt idx="3">
                  <c:v>0.1883</c:v>
                </c:pt>
                <c:pt idx="4">
                  <c:v>0.1883</c:v>
                </c:pt>
                <c:pt idx="5">
                  <c:v>0.20780000000000001</c:v>
                </c:pt>
                <c:pt idx="6">
                  <c:v>0.20780000000000001</c:v>
                </c:pt>
                <c:pt idx="7">
                  <c:v>0.23469999999999999</c:v>
                </c:pt>
                <c:pt idx="8">
                  <c:v>0.2616</c:v>
                </c:pt>
                <c:pt idx="9">
                  <c:v>0.26650000000000001</c:v>
                </c:pt>
                <c:pt idx="10">
                  <c:v>0.30070000000000002</c:v>
                </c:pt>
              </c:numCache>
            </c:numRef>
          </c:val>
        </c:ser>
        <c:dLbls>
          <c:showLegendKey val="0"/>
          <c:showVal val="1"/>
          <c:showCatName val="0"/>
          <c:showSerName val="0"/>
          <c:showPercent val="0"/>
          <c:showBubbleSize val="0"/>
        </c:dLbls>
        <c:gapWidth val="150"/>
        <c:axId val="-1164085472"/>
        <c:axId val="-1163681760"/>
      </c:barChart>
      <c:catAx>
        <c:axId val="-1164085472"/>
        <c:scaling>
          <c:orientation val="minMax"/>
        </c:scaling>
        <c:delete val="0"/>
        <c:axPos val="l"/>
        <c:numFmt formatCode="General" sourceLinked="0"/>
        <c:majorTickMark val="out"/>
        <c:minorTickMark val="none"/>
        <c:tickLblPos val="nextTo"/>
        <c:txPr>
          <a:bodyPr/>
          <a:lstStyle/>
          <a:p>
            <a:pPr>
              <a:defRPr sz="1100"/>
            </a:pPr>
            <a:endParaRPr lang="zh-CN"/>
          </a:p>
        </c:txPr>
        <c:crossAx val="-1163681760"/>
        <c:crosses val="autoZero"/>
        <c:auto val="1"/>
        <c:lblAlgn val="ctr"/>
        <c:lblOffset val="100"/>
        <c:noMultiLvlLbl val="0"/>
      </c:catAx>
      <c:valAx>
        <c:axId val="-1163681760"/>
        <c:scaling>
          <c:orientation val="minMax"/>
          <c:max val="0.9"/>
        </c:scaling>
        <c:delete val="1"/>
        <c:axPos val="b"/>
        <c:numFmt formatCode="0.00%" sourceLinked="1"/>
        <c:majorTickMark val="out"/>
        <c:minorTickMark val="none"/>
        <c:tickLblPos val="nextTo"/>
        <c:crossAx val="-1164085472"/>
        <c:crosses val="autoZero"/>
        <c:crossBetween val="between"/>
      </c:valAx>
    </c:plotArea>
    <c:legend>
      <c:legendPos val="b"/>
      <c:layout/>
      <c:overlay val="0"/>
    </c:legend>
    <c:plotVisOnly val="1"/>
    <c:dispBlanksAs val="gap"/>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bar"/>
        <c:grouping val="clustered"/>
        <c:varyColors val="0"/>
        <c:ser>
          <c:idx val="0"/>
          <c:order val="0"/>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demographic!$I$3:$I$17</c:f>
              <c:strCache>
                <c:ptCount val="15"/>
                <c:pt idx="0">
                  <c:v>中国人民大学</c:v>
                </c:pt>
                <c:pt idx="1">
                  <c:v>其他学校</c:v>
                </c:pt>
                <c:pt idx="2">
                  <c:v>内蒙古师范大学</c:v>
                </c:pt>
                <c:pt idx="3">
                  <c:v>哈尔滨师范大学</c:v>
                </c:pt>
                <c:pt idx="5">
                  <c:v>中国环境干部管理学院</c:v>
                </c:pt>
                <c:pt idx="6">
                  <c:v>北京师范大学</c:v>
                </c:pt>
                <c:pt idx="8">
                  <c:v>中山大学</c:v>
                </c:pt>
                <c:pt idx="9">
                  <c:v>长江商学院</c:v>
                </c:pt>
                <c:pt idx="10">
                  <c:v>山东理工大学</c:v>
                </c:pt>
                <c:pt idx="11">
                  <c:v>清华大学</c:v>
                </c:pt>
                <c:pt idx="12">
                  <c:v>对外经济贸易大学</c:v>
                </c:pt>
                <c:pt idx="13">
                  <c:v>北京航空航天大学</c:v>
                </c:pt>
                <c:pt idx="14">
                  <c:v>北京大学</c:v>
                </c:pt>
              </c:strCache>
            </c:strRef>
          </c:cat>
          <c:val>
            <c:numRef>
              <c:f>demographic!$J$3:$J$17</c:f>
              <c:numCache>
                <c:formatCode>0.0%</c:formatCode>
                <c:ptCount val="15"/>
                <c:pt idx="0">
                  <c:v>0.112</c:v>
                </c:pt>
                <c:pt idx="1">
                  <c:v>0.02</c:v>
                </c:pt>
                <c:pt idx="2">
                  <c:v>6.8000000000000005E-2</c:v>
                </c:pt>
                <c:pt idx="3">
                  <c:v>0.14699999999999999</c:v>
                </c:pt>
                <c:pt idx="5">
                  <c:v>0.14399999999999999</c:v>
                </c:pt>
                <c:pt idx="6">
                  <c:v>0.09</c:v>
                </c:pt>
                <c:pt idx="8">
                  <c:v>1.4999999999999999E-2</c:v>
                </c:pt>
                <c:pt idx="9">
                  <c:v>0.01</c:v>
                </c:pt>
                <c:pt idx="10">
                  <c:v>0.13400000000000001</c:v>
                </c:pt>
                <c:pt idx="11">
                  <c:v>3.4000000000000002E-2</c:v>
                </c:pt>
                <c:pt idx="12">
                  <c:v>5.0999999999999997E-2</c:v>
                </c:pt>
                <c:pt idx="13">
                  <c:v>0.1</c:v>
                </c:pt>
                <c:pt idx="14">
                  <c:v>7.2999999999999995E-2</c:v>
                </c:pt>
              </c:numCache>
            </c:numRef>
          </c:val>
        </c:ser>
        <c:dLbls>
          <c:showLegendKey val="0"/>
          <c:showVal val="1"/>
          <c:showCatName val="0"/>
          <c:showSerName val="0"/>
          <c:showPercent val="0"/>
          <c:showBubbleSize val="0"/>
        </c:dLbls>
        <c:gapWidth val="150"/>
        <c:axId val="-1498115328"/>
        <c:axId val="-1498124576"/>
      </c:barChart>
      <c:catAx>
        <c:axId val="-1498115328"/>
        <c:scaling>
          <c:orientation val="minMax"/>
        </c:scaling>
        <c:delete val="0"/>
        <c:axPos val="l"/>
        <c:numFmt formatCode="General" sourceLinked="0"/>
        <c:majorTickMark val="out"/>
        <c:minorTickMark val="none"/>
        <c:tickLblPos val="nextTo"/>
        <c:crossAx val="-1498124576"/>
        <c:crosses val="autoZero"/>
        <c:auto val="1"/>
        <c:lblAlgn val="ctr"/>
        <c:lblOffset val="100"/>
        <c:noMultiLvlLbl val="0"/>
      </c:catAx>
      <c:valAx>
        <c:axId val="-1498124576"/>
        <c:scaling>
          <c:orientation val="minMax"/>
          <c:max val="0.2"/>
        </c:scaling>
        <c:delete val="1"/>
        <c:axPos val="b"/>
        <c:numFmt formatCode="0.0%" sourceLinked="1"/>
        <c:majorTickMark val="out"/>
        <c:minorTickMark val="none"/>
        <c:tickLblPos val="nextTo"/>
        <c:crossAx val="-1498115328"/>
        <c:crosses val="autoZero"/>
        <c:crossBetween val="between"/>
      </c:valAx>
    </c:plotArea>
    <c:plotVisOnly val="1"/>
    <c:dispBlanksAs val="gap"/>
    <c:showDLblsOverMax val="0"/>
  </c:chart>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bar"/>
        <c:grouping val="clustered"/>
        <c:varyColors val="0"/>
        <c:ser>
          <c:idx val="0"/>
          <c:order val="0"/>
          <c:tx>
            <c:strRef>
              <c:f>'1'!$K$41</c:f>
              <c:strCache>
                <c:ptCount val="1"/>
                <c:pt idx="0">
                  <c:v>其他学院</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'1'!$J$42:$J$46</c:f>
              <c:strCache>
                <c:ptCount val="5"/>
                <c:pt idx="0">
                  <c:v>肯定尽快出售</c:v>
                </c:pt>
                <c:pt idx="1">
                  <c:v>很可能尽快出售</c:v>
                </c:pt>
                <c:pt idx="2">
                  <c:v>可能考虑出售</c:v>
                </c:pt>
                <c:pt idx="3">
                  <c:v>很可能不出售</c:v>
                </c:pt>
                <c:pt idx="4">
                  <c:v>肯定不出售</c:v>
                </c:pt>
              </c:strCache>
            </c:strRef>
          </c:cat>
          <c:val>
            <c:numRef>
              <c:f>'1'!$K$42:$K$46</c:f>
              <c:numCache>
                <c:formatCode>0.00%</c:formatCode>
                <c:ptCount val="5"/>
                <c:pt idx="0">
                  <c:v>2.5000000000000001E-2</c:v>
                </c:pt>
                <c:pt idx="1">
                  <c:v>4.2000000000000003E-2</c:v>
                </c:pt>
                <c:pt idx="2">
                  <c:v>0.2</c:v>
                </c:pt>
                <c:pt idx="3">
                  <c:v>0.183</c:v>
                </c:pt>
                <c:pt idx="4">
                  <c:v>0.55000000000000004</c:v>
                </c:pt>
              </c:numCache>
            </c:numRef>
          </c:val>
        </c:ser>
        <c:ser>
          <c:idx val="1"/>
          <c:order val="1"/>
          <c:tx>
            <c:strRef>
              <c:f>'1'!$L$41</c:f>
              <c:strCache>
                <c:ptCount val="1"/>
                <c:pt idx="0">
                  <c:v>环境学院</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'1'!$J$42:$J$46</c:f>
              <c:strCache>
                <c:ptCount val="5"/>
                <c:pt idx="0">
                  <c:v>肯定尽快出售</c:v>
                </c:pt>
                <c:pt idx="1">
                  <c:v>很可能尽快出售</c:v>
                </c:pt>
                <c:pt idx="2">
                  <c:v>可能考虑出售</c:v>
                </c:pt>
                <c:pt idx="3">
                  <c:v>很可能不出售</c:v>
                </c:pt>
                <c:pt idx="4">
                  <c:v>肯定不出售</c:v>
                </c:pt>
              </c:strCache>
            </c:strRef>
          </c:cat>
          <c:val>
            <c:numRef>
              <c:f>'1'!$L$42:$L$46</c:f>
              <c:numCache>
                <c:formatCode>0.00%</c:formatCode>
                <c:ptCount val="5"/>
                <c:pt idx="0">
                  <c:v>8.2000000000000003E-2</c:v>
                </c:pt>
                <c:pt idx="1">
                  <c:v>9.0999999999999998E-2</c:v>
                </c:pt>
                <c:pt idx="2">
                  <c:v>0.32700000000000001</c:v>
                </c:pt>
                <c:pt idx="3">
                  <c:v>0.20899999999999999</c:v>
                </c:pt>
                <c:pt idx="4">
                  <c:v>0.29099999999999998</c:v>
                </c:pt>
              </c:numCache>
            </c:numRef>
          </c:val>
        </c:ser>
        <c:ser>
          <c:idx val="2"/>
          <c:order val="2"/>
          <c:tx>
            <c:strRef>
              <c:f>'1'!$M$41</c:f>
              <c:strCache>
                <c:ptCount val="1"/>
                <c:pt idx="0">
                  <c:v>商学院、管理学院</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'1'!$J$42:$J$46</c:f>
              <c:strCache>
                <c:ptCount val="5"/>
                <c:pt idx="0">
                  <c:v>肯定尽快出售</c:v>
                </c:pt>
                <c:pt idx="1">
                  <c:v>很可能尽快出售</c:v>
                </c:pt>
                <c:pt idx="2">
                  <c:v>可能考虑出售</c:v>
                </c:pt>
                <c:pt idx="3">
                  <c:v>很可能不出售</c:v>
                </c:pt>
                <c:pt idx="4">
                  <c:v>肯定不出售</c:v>
                </c:pt>
              </c:strCache>
            </c:strRef>
          </c:cat>
          <c:val>
            <c:numRef>
              <c:f>'1'!$M$42:$M$46</c:f>
              <c:numCache>
                <c:formatCode>0.00%</c:formatCode>
                <c:ptCount val="5"/>
                <c:pt idx="0">
                  <c:v>6.4000000000000001E-2</c:v>
                </c:pt>
                <c:pt idx="1">
                  <c:v>8.1000000000000003E-2</c:v>
                </c:pt>
                <c:pt idx="2">
                  <c:v>0.157</c:v>
                </c:pt>
                <c:pt idx="3">
                  <c:v>0.221</c:v>
                </c:pt>
                <c:pt idx="4">
                  <c:v>0.47699999999999998</c:v>
                </c:pt>
              </c:numCache>
            </c:numRef>
          </c:val>
        </c:ser>
        <c:dLbls>
          <c:showLegendKey val="0"/>
          <c:showVal val="1"/>
          <c:showCatName val="0"/>
          <c:showSerName val="0"/>
          <c:showPercent val="0"/>
          <c:showBubbleSize val="0"/>
        </c:dLbls>
        <c:gapWidth val="150"/>
        <c:axId val="-1498124032"/>
        <c:axId val="-1498120768"/>
      </c:barChart>
      <c:catAx>
        <c:axId val="-1498124032"/>
        <c:scaling>
          <c:orientation val="minMax"/>
        </c:scaling>
        <c:delete val="0"/>
        <c:axPos val="l"/>
        <c:numFmt formatCode="General" sourceLinked="0"/>
        <c:majorTickMark val="out"/>
        <c:minorTickMark val="none"/>
        <c:tickLblPos val="nextTo"/>
        <c:crossAx val="-1498120768"/>
        <c:crosses val="autoZero"/>
        <c:auto val="1"/>
        <c:lblAlgn val="ctr"/>
        <c:lblOffset val="100"/>
        <c:noMultiLvlLbl val="0"/>
      </c:catAx>
      <c:valAx>
        <c:axId val="-1498120768"/>
        <c:scaling>
          <c:orientation val="minMax"/>
          <c:max val="0.8"/>
        </c:scaling>
        <c:delete val="1"/>
        <c:axPos val="b"/>
        <c:numFmt formatCode="0.00%" sourceLinked="1"/>
        <c:majorTickMark val="out"/>
        <c:minorTickMark val="none"/>
        <c:tickLblPos val="nextTo"/>
        <c:crossAx val="-1498124032"/>
        <c:crosses val="autoZero"/>
        <c:crossBetween val="between"/>
      </c:valAx>
    </c:plotArea>
    <c:legend>
      <c:legendPos val="b"/>
      <c:layout/>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barChart>
        <c:barDir val="bar"/>
        <c:grouping val="clustered"/>
        <c:varyColors val="0"/>
        <c:ser>
          <c:idx val="0"/>
          <c:order val="0"/>
          <c:tx>
            <c:strRef>
              <c:f>'3'!$O$42:$O$43</c:f>
              <c:strCache>
                <c:ptCount val="1"/>
                <c:pt idx="0">
                  <c:v>负责任经营</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'3'!$N$44:$N$57</c:f>
              <c:strCache>
                <c:ptCount val="14"/>
                <c:pt idx="0">
                  <c:v>坚持企业自身使命</c:v>
                </c:pt>
                <c:pt idx="1">
                  <c:v>注重员工培训及其职业发展</c:v>
                </c:pt>
                <c:pt idx="2">
                  <c:v>致力于开发对社会有益的产品</c:v>
                </c:pt>
                <c:pt idx="3">
                  <c:v>依循企业价值理念及道德原则从事经营活动</c:v>
                </c:pt>
                <c:pt idx="4">
                  <c:v>采取积极的生态环境保护战略和措施</c:v>
                </c:pt>
                <c:pt idx="5">
                  <c:v>确保其经营活动不对所在社区造成危害</c:v>
                </c:pt>
                <c:pt idx="6">
                  <c:v>确保其经营活动不污染自然环境</c:v>
                </c:pt>
                <c:pt idx="7">
                  <c:v>注重研发投入和创新</c:v>
                </c:pt>
                <c:pt idx="9">
                  <c:v>追求利润最大化</c:v>
                </c:pt>
                <c:pt idx="10">
                  <c:v>通过高效率运营节省成本</c:v>
                </c:pt>
                <c:pt idx="11">
                  <c:v>能吸引并留住人才</c:v>
                </c:pt>
                <c:pt idx="12">
                  <c:v>保持良好的客户口碑</c:v>
                </c:pt>
                <c:pt idx="13">
                  <c:v>提供优质的产品及服务</c:v>
                </c:pt>
              </c:strCache>
            </c:strRef>
          </c:cat>
          <c:val>
            <c:numRef>
              <c:f>'3'!$O$44:$O$57</c:f>
              <c:numCache>
                <c:formatCode>0.0%</c:formatCode>
                <c:ptCount val="14"/>
                <c:pt idx="0">
                  <c:v>0.30559999999999998</c:v>
                </c:pt>
                <c:pt idx="1">
                  <c:v>0.3105</c:v>
                </c:pt>
                <c:pt idx="2">
                  <c:v>0.313</c:v>
                </c:pt>
                <c:pt idx="3">
                  <c:v>0.3301</c:v>
                </c:pt>
                <c:pt idx="4">
                  <c:v>0.33250000000000002</c:v>
                </c:pt>
                <c:pt idx="5">
                  <c:v>0.37409999999999999</c:v>
                </c:pt>
                <c:pt idx="6">
                  <c:v>0.39850000000000002</c:v>
                </c:pt>
                <c:pt idx="7">
                  <c:v>0.45479999999999998</c:v>
                </c:pt>
              </c:numCache>
            </c:numRef>
          </c:val>
        </c:ser>
        <c:ser>
          <c:idx val="1"/>
          <c:order val="1"/>
          <c:tx>
            <c:strRef>
              <c:f>'3'!$P$42:$P$43</c:f>
              <c:strCache>
                <c:ptCount val="1"/>
                <c:pt idx="0">
                  <c:v>经营绩效</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'3'!$N$44:$N$57</c:f>
              <c:strCache>
                <c:ptCount val="14"/>
                <c:pt idx="0">
                  <c:v>坚持企业自身使命</c:v>
                </c:pt>
                <c:pt idx="1">
                  <c:v>注重员工培训及其职业发展</c:v>
                </c:pt>
                <c:pt idx="2">
                  <c:v>致力于开发对社会有益的产品</c:v>
                </c:pt>
                <c:pt idx="3">
                  <c:v>依循企业价值理念及道德原则从事经营活动</c:v>
                </c:pt>
                <c:pt idx="4">
                  <c:v>采取积极的生态环境保护战略和措施</c:v>
                </c:pt>
                <c:pt idx="5">
                  <c:v>确保其经营活动不对所在社区造成危害</c:v>
                </c:pt>
                <c:pt idx="6">
                  <c:v>确保其经营活动不污染自然环境</c:v>
                </c:pt>
                <c:pt idx="7">
                  <c:v>注重研发投入和创新</c:v>
                </c:pt>
                <c:pt idx="9">
                  <c:v>追求利润最大化</c:v>
                </c:pt>
                <c:pt idx="10">
                  <c:v>通过高效率运营节省成本</c:v>
                </c:pt>
                <c:pt idx="11">
                  <c:v>能吸引并留住人才</c:v>
                </c:pt>
                <c:pt idx="12">
                  <c:v>保持良好的客户口碑</c:v>
                </c:pt>
                <c:pt idx="13">
                  <c:v>提供优质的产品及服务</c:v>
                </c:pt>
              </c:strCache>
            </c:strRef>
          </c:cat>
          <c:val>
            <c:numRef>
              <c:f>'3'!$P$44:$P$57</c:f>
              <c:numCache>
                <c:formatCode>General</c:formatCode>
                <c:ptCount val="14"/>
                <c:pt idx="9" formatCode="0.0%">
                  <c:v>0.1956</c:v>
                </c:pt>
                <c:pt idx="10" formatCode="0.0%">
                  <c:v>0.313</c:v>
                </c:pt>
                <c:pt idx="11" formatCode="0.0%">
                  <c:v>0.48899999999999999</c:v>
                </c:pt>
                <c:pt idx="12" formatCode="0.0%">
                  <c:v>0.57210000000000005</c:v>
                </c:pt>
                <c:pt idx="13" formatCode="0.0%">
                  <c:v>0.58679999999999999</c:v>
                </c:pt>
              </c:numCache>
            </c:numRef>
          </c:val>
        </c:ser>
        <c:dLbls>
          <c:showLegendKey val="0"/>
          <c:showVal val="1"/>
          <c:showCatName val="0"/>
          <c:showSerName val="0"/>
          <c:showPercent val="0"/>
          <c:showBubbleSize val="0"/>
        </c:dLbls>
        <c:gapWidth val="50"/>
        <c:axId val="-1498121856"/>
        <c:axId val="-1498119680"/>
      </c:barChart>
      <c:catAx>
        <c:axId val="-1498121856"/>
        <c:scaling>
          <c:orientation val="minMax"/>
        </c:scaling>
        <c:delete val="0"/>
        <c:axPos val="l"/>
        <c:numFmt formatCode="General" sourceLinked="0"/>
        <c:majorTickMark val="out"/>
        <c:minorTickMark val="none"/>
        <c:tickLblPos val="nextTo"/>
        <c:crossAx val="-1498119680"/>
        <c:crosses val="autoZero"/>
        <c:auto val="1"/>
        <c:lblAlgn val="ctr"/>
        <c:lblOffset val="100"/>
        <c:noMultiLvlLbl val="0"/>
      </c:catAx>
      <c:valAx>
        <c:axId val="-1498119680"/>
        <c:scaling>
          <c:orientation val="minMax"/>
          <c:max val="0.8"/>
        </c:scaling>
        <c:delete val="0"/>
        <c:axPos val="b"/>
        <c:numFmt formatCode="0.0%" sourceLinked="1"/>
        <c:majorTickMark val="out"/>
        <c:minorTickMark val="none"/>
        <c:tickLblPos val="nextTo"/>
        <c:crossAx val="-1498121856"/>
        <c:crosses val="autoZero"/>
        <c:crossBetween val="between"/>
      </c:valAx>
    </c:plotArea>
    <c:legend>
      <c:legendPos val="b"/>
      <c:layout/>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6451990376202977"/>
          <c:y val="7.3425925925925922E-2"/>
          <c:w val="0.83548009623797026"/>
          <c:h val="0.72020414114902309"/>
        </c:manualLayout>
      </c:layout>
      <c:barChart>
        <c:barDir val="col"/>
        <c:grouping val="clustered"/>
        <c:varyColors val="0"/>
        <c:ser>
          <c:idx val="0"/>
          <c:order val="0"/>
          <c:tx>
            <c:strRef>
              <c:f>'3'!$M$221</c:f>
              <c:strCache>
                <c:ptCount val="1"/>
                <c:pt idx="0">
                  <c:v>男</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'3'!$N$220:$O$220</c:f>
              <c:strCache>
                <c:ptCount val="2"/>
                <c:pt idx="0">
                  <c:v>负责任经营</c:v>
                </c:pt>
                <c:pt idx="1">
                  <c:v>经营绩效</c:v>
                </c:pt>
              </c:strCache>
            </c:strRef>
          </c:cat>
          <c:val>
            <c:numRef>
              <c:f>'3'!$N$221:$O$221</c:f>
              <c:numCache>
                <c:formatCode>0.00_ </c:formatCode>
                <c:ptCount val="2"/>
                <c:pt idx="0">
                  <c:v>4</c:v>
                </c:pt>
                <c:pt idx="1">
                  <c:v>4.25</c:v>
                </c:pt>
              </c:numCache>
            </c:numRef>
          </c:val>
        </c:ser>
        <c:ser>
          <c:idx val="1"/>
          <c:order val="1"/>
          <c:tx>
            <c:strRef>
              <c:f>'3'!$M$222</c:f>
              <c:strCache>
                <c:ptCount val="1"/>
                <c:pt idx="0">
                  <c:v>女</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'3'!$N$220:$O$220</c:f>
              <c:strCache>
                <c:ptCount val="2"/>
                <c:pt idx="0">
                  <c:v>负责任经营</c:v>
                </c:pt>
                <c:pt idx="1">
                  <c:v>经营绩效</c:v>
                </c:pt>
              </c:strCache>
            </c:strRef>
          </c:cat>
          <c:val>
            <c:numRef>
              <c:f>'3'!$N$222:$O$222</c:f>
              <c:numCache>
                <c:formatCode>0.00_ </c:formatCode>
                <c:ptCount val="2"/>
                <c:pt idx="0">
                  <c:v>4.1399999999999997</c:v>
                </c:pt>
                <c:pt idx="1">
                  <c:v>4.24</c:v>
                </c:pt>
              </c:numCache>
            </c:numRef>
          </c:val>
        </c:ser>
        <c:dLbls>
          <c:showLegendKey val="0"/>
          <c:showVal val="1"/>
          <c:showCatName val="0"/>
          <c:showSerName val="0"/>
          <c:showPercent val="0"/>
          <c:showBubbleSize val="0"/>
        </c:dLbls>
        <c:gapWidth val="150"/>
        <c:axId val="-1164084384"/>
        <c:axId val="-1164083840"/>
      </c:barChart>
      <c:catAx>
        <c:axId val="-1164084384"/>
        <c:scaling>
          <c:orientation val="minMax"/>
        </c:scaling>
        <c:delete val="0"/>
        <c:axPos val="b"/>
        <c:numFmt formatCode="General" sourceLinked="0"/>
        <c:majorTickMark val="out"/>
        <c:minorTickMark val="none"/>
        <c:tickLblPos val="nextTo"/>
        <c:crossAx val="-1164083840"/>
        <c:crosses val="autoZero"/>
        <c:auto val="1"/>
        <c:lblAlgn val="ctr"/>
        <c:lblOffset val="100"/>
        <c:noMultiLvlLbl val="0"/>
      </c:catAx>
      <c:valAx>
        <c:axId val="-1164083840"/>
        <c:scaling>
          <c:orientation val="minMax"/>
          <c:max val="5"/>
          <c:min val="3"/>
        </c:scaling>
        <c:delete val="0"/>
        <c:axPos val="l"/>
        <c:majorGridlines/>
        <c:numFmt formatCode="0.00_ " sourceLinked="1"/>
        <c:majorTickMark val="out"/>
        <c:minorTickMark val="none"/>
        <c:tickLblPos val="nextTo"/>
        <c:crossAx val="-1164084384"/>
        <c:crosses val="autoZero"/>
        <c:crossBetween val="between"/>
      </c:valAx>
    </c:plotArea>
    <c:legend>
      <c:legendPos val="b"/>
      <c:layout/>
      <c:overlay val="0"/>
    </c:legend>
    <c:plotVisOnly val="1"/>
    <c:dispBlanksAs val="gap"/>
    <c:showDLblsOverMax val="0"/>
  </c:chart>
  <c:externalData r:id="rId2">
    <c:autoUpdate val="0"/>
  </c:externalData>
  <c:userShapes r:id="rId3"/>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0295843925021184"/>
          <c:y val="0.10995370370370371"/>
          <c:w val="0.84454812242957822"/>
          <c:h val="0.65025517643627884"/>
        </c:manualLayout>
      </c:layout>
      <c:barChart>
        <c:barDir val="col"/>
        <c:grouping val="clustered"/>
        <c:varyColors val="0"/>
        <c:ser>
          <c:idx val="0"/>
          <c:order val="0"/>
          <c:tx>
            <c:strRef>
              <c:f>'3'!$N$261</c:f>
              <c:strCache>
                <c:ptCount val="1"/>
                <c:pt idx="0">
                  <c:v>无工作经历</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'3'!$O$260:$P$260</c:f>
              <c:strCache>
                <c:ptCount val="2"/>
                <c:pt idx="0">
                  <c:v>负责任经营</c:v>
                </c:pt>
                <c:pt idx="1">
                  <c:v>经营绩效</c:v>
                </c:pt>
              </c:strCache>
            </c:strRef>
          </c:cat>
          <c:val>
            <c:numRef>
              <c:f>'3'!$O$261:$P$261</c:f>
              <c:numCache>
                <c:formatCode>0.00_ </c:formatCode>
                <c:ptCount val="2"/>
                <c:pt idx="0">
                  <c:v>4.2312000000000003</c:v>
                </c:pt>
                <c:pt idx="1">
                  <c:v>4.2153</c:v>
                </c:pt>
              </c:numCache>
            </c:numRef>
          </c:val>
        </c:ser>
        <c:ser>
          <c:idx val="1"/>
          <c:order val="1"/>
          <c:tx>
            <c:strRef>
              <c:f>'3'!$N$262</c:f>
              <c:strCache>
                <c:ptCount val="1"/>
                <c:pt idx="0">
                  <c:v>有工作经历</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'3'!$O$260:$P$260</c:f>
              <c:strCache>
                <c:ptCount val="2"/>
                <c:pt idx="0">
                  <c:v>负责任经营</c:v>
                </c:pt>
                <c:pt idx="1">
                  <c:v>经营绩效</c:v>
                </c:pt>
              </c:strCache>
            </c:strRef>
          </c:cat>
          <c:val>
            <c:numRef>
              <c:f>'3'!$O$262:$P$262</c:f>
              <c:numCache>
                <c:formatCode>0.00_ </c:formatCode>
                <c:ptCount val="2"/>
                <c:pt idx="0">
                  <c:v>3.9872999999999998</c:v>
                </c:pt>
                <c:pt idx="1">
                  <c:v>4.2758000000000003</c:v>
                </c:pt>
              </c:numCache>
            </c:numRef>
          </c:val>
        </c:ser>
        <c:dLbls>
          <c:showLegendKey val="0"/>
          <c:showVal val="1"/>
          <c:showCatName val="0"/>
          <c:showSerName val="0"/>
          <c:showPercent val="0"/>
          <c:showBubbleSize val="0"/>
        </c:dLbls>
        <c:gapWidth val="150"/>
        <c:axId val="-1164082752"/>
        <c:axId val="-1164082208"/>
      </c:barChart>
      <c:catAx>
        <c:axId val="-1164082752"/>
        <c:scaling>
          <c:orientation val="minMax"/>
        </c:scaling>
        <c:delete val="0"/>
        <c:axPos val="b"/>
        <c:numFmt formatCode="General" sourceLinked="0"/>
        <c:majorTickMark val="out"/>
        <c:minorTickMark val="none"/>
        <c:tickLblPos val="nextTo"/>
        <c:crossAx val="-1164082208"/>
        <c:crosses val="autoZero"/>
        <c:auto val="1"/>
        <c:lblAlgn val="ctr"/>
        <c:lblOffset val="100"/>
        <c:noMultiLvlLbl val="0"/>
      </c:catAx>
      <c:valAx>
        <c:axId val="-1164082208"/>
        <c:scaling>
          <c:orientation val="minMax"/>
          <c:max val="5"/>
          <c:min val="3"/>
        </c:scaling>
        <c:delete val="0"/>
        <c:axPos val="l"/>
        <c:majorGridlines/>
        <c:numFmt formatCode="0.00_ " sourceLinked="1"/>
        <c:majorTickMark val="out"/>
        <c:minorTickMark val="none"/>
        <c:tickLblPos val="nextTo"/>
        <c:crossAx val="-1164082752"/>
        <c:crosses val="autoZero"/>
        <c:crossBetween val="between"/>
      </c:valAx>
    </c:plotArea>
    <c:legend>
      <c:legendPos val="b"/>
      <c:layout/>
      <c:overlay val="0"/>
    </c:legend>
    <c:plotVisOnly val="1"/>
    <c:dispBlanksAs val="gap"/>
    <c:showDLblsOverMax val="0"/>
  </c:chart>
  <c:externalData r:id="rId2">
    <c:autoUpdate val="0"/>
  </c:externalData>
  <c:userShapes r:id="rId3"/>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1"/>
    <c:plotArea>
      <c:layout/>
      <c:barChart>
        <c:barDir val="bar"/>
        <c:grouping val="clustered"/>
        <c:varyColors val="0"/>
        <c:ser>
          <c:idx val="0"/>
          <c:order val="0"/>
          <c:tx>
            <c:strRef>
              <c:f>'4'!$M$2</c:f>
              <c:strCache>
                <c:ptCount val="1"/>
                <c:pt idx="0">
                  <c:v>非常赞同</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'4'!$L$4:$L$12</c:f>
              <c:strCache>
                <c:ptCount val="9"/>
                <c:pt idx="0">
                  <c:v>为企业所在当地社区做出贡献</c:v>
                </c:pt>
                <c:pt idx="1">
                  <c:v>主动利用企业资源改善生态环境</c:v>
                </c:pt>
                <c:pt idx="2">
                  <c:v>注重员工的发展及福利</c:v>
                </c:pt>
                <c:pt idx="3">
                  <c:v>为股东创造最大价值</c:v>
                </c:pt>
                <c:pt idx="4">
                  <c:v>遵循商业道德</c:v>
                </c:pt>
                <c:pt idx="5">
                  <c:v>与其他利益相关方合作共赢</c:v>
                </c:pt>
                <c:pt idx="6">
                  <c:v>严格守法及完全合规</c:v>
                </c:pt>
                <c:pt idx="7">
                  <c:v>满足客户需求</c:v>
                </c:pt>
                <c:pt idx="8">
                  <c:v>生产高品质的产品及服务</c:v>
                </c:pt>
              </c:strCache>
            </c:strRef>
          </c:cat>
          <c:val>
            <c:numRef>
              <c:f>'4'!$M$4:$M$12</c:f>
              <c:numCache>
                <c:formatCode>0.00%</c:formatCode>
                <c:ptCount val="9"/>
                <c:pt idx="0">
                  <c:v>0.17849999999999999</c:v>
                </c:pt>
                <c:pt idx="1">
                  <c:v>0.2127</c:v>
                </c:pt>
                <c:pt idx="2">
                  <c:v>0.21809999999999999</c:v>
                </c:pt>
                <c:pt idx="3">
                  <c:v>0.25430000000000003</c:v>
                </c:pt>
                <c:pt idx="4">
                  <c:v>0.3105</c:v>
                </c:pt>
                <c:pt idx="5">
                  <c:v>0.34720000000000001</c:v>
                </c:pt>
                <c:pt idx="6">
                  <c:v>0.34960000000000002</c:v>
                </c:pt>
                <c:pt idx="7">
                  <c:v>0.4108</c:v>
                </c:pt>
                <c:pt idx="8">
                  <c:v>0.43280000000000002</c:v>
                </c:pt>
              </c:numCache>
            </c:numRef>
          </c:val>
        </c:ser>
        <c:dLbls>
          <c:showLegendKey val="0"/>
          <c:showVal val="1"/>
          <c:showCatName val="0"/>
          <c:showSerName val="0"/>
          <c:showPercent val="0"/>
          <c:showBubbleSize val="0"/>
        </c:dLbls>
        <c:gapWidth val="150"/>
        <c:axId val="-1163680672"/>
        <c:axId val="-1163671424"/>
      </c:barChart>
      <c:catAx>
        <c:axId val="-1163680672"/>
        <c:scaling>
          <c:orientation val="minMax"/>
        </c:scaling>
        <c:delete val="0"/>
        <c:axPos val="l"/>
        <c:numFmt formatCode="General" sourceLinked="0"/>
        <c:majorTickMark val="out"/>
        <c:minorTickMark val="none"/>
        <c:tickLblPos val="nextTo"/>
        <c:crossAx val="-1163671424"/>
        <c:crosses val="autoZero"/>
        <c:auto val="1"/>
        <c:lblAlgn val="ctr"/>
        <c:lblOffset val="100"/>
        <c:noMultiLvlLbl val="0"/>
      </c:catAx>
      <c:valAx>
        <c:axId val="-1163671424"/>
        <c:scaling>
          <c:orientation val="minMax"/>
          <c:max val="0.8"/>
        </c:scaling>
        <c:delete val="1"/>
        <c:axPos val="b"/>
        <c:numFmt formatCode="0.00%" sourceLinked="1"/>
        <c:majorTickMark val="out"/>
        <c:minorTickMark val="none"/>
        <c:tickLblPos val="nextTo"/>
        <c:crossAx val="-1163680672"/>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122379552341365"/>
          <c:y val="3.071278825995807E-2"/>
          <c:w val="0.83053743818503378"/>
          <c:h val="0.40672551544264512"/>
        </c:manualLayout>
      </c:layout>
      <c:barChart>
        <c:barDir val="col"/>
        <c:grouping val="clustered"/>
        <c:varyColors val="0"/>
        <c:ser>
          <c:idx val="0"/>
          <c:order val="0"/>
          <c:tx>
            <c:strRef>
              <c:f>'4'!$O$188</c:f>
              <c:strCache>
                <c:ptCount val="1"/>
                <c:pt idx="0">
                  <c:v>社会责任履行</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'4'!$N$189:$N$191</c:f>
              <c:strCache>
                <c:ptCount val="3"/>
                <c:pt idx="0">
                  <c:v>商学院、管理学院</c:v>
                </c:pt>
                <c:pt idx="1">
                  <c:v>环境学院</c:v>
                </c:pt>
                <c:pt idx="2">
                  <c:v>其他学院</c:v>
                </c:pt>
              </c:strCache>
            </c:strRef>
          </c:cat>
          <c:val>
            <c:numRef>
              <c:f>'4'!$O$189:$O$191</c:f>
              <c:numCache>
                <c:formatCode>0.00_ </c:formatCode>
                <c:ptCount val="3"/>
                <c:pt idx="0">
                  <c:v>3.8227000000000002</c:v>
                </c:pt>
                <c:pt idx="1">
                  <c:v>3.9552</c:v>
                </c:pt>
                <c:pt idx="2">
                  <c:v>4.0594999999999999</c:v>
                </c:pt>
              </c:numCache>
            </c:numRef>
          </c:val>
        </c:ser>
        <c:ser>
          <c:idx val="1"/>
          <c:order val="1"/>
          <c:tx>
            <c:strRef>
              <c:f>'4'!$P$188</c:f>
              <c:strCache>
                <c:ptCount val="1"/>
                <c:pt idx="0">
                  <c:v>经济价值创造</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'4'!$N$189:$N$191</c:f>
              <c:strCache>
                <c:ptCount val="3"/>
                <c:pt idx="0">
                  <c:v>商学院、管理学院</c:v>
                </c:pt>
                <c:pt idx="1">
                  <c:v>环境学院</c:v>
                </c:pt>
                <c:pt idx="2">
                  <c:v>其他学院</c:v>
                </c:pt>
              </c:strCache>
            </c:strRef>
          </c:cat>
          <c:val>
            <c:numRef>
              <c:f>'4'!$P$189:$P$191</c:f>
              <c:numCache>
                <c:formatCode>0.00_ </c:formatCode>
                <c:ptCount val="3"/>
                <c:pt idx="0">
                  <c:v>4.2302999999999997</c:v>
                </c:pt>
                <c:pt idx="1">
                  <c:v>4.0152000000000001</c:v>
                </c:pt>
                <c:pt idx="2">
                  <c:v>4.1534000000000004</c:v>
                </c:pt>
              </c:numCache>
            </c:numRef>
          </c:val>
        </c:ser>
        <c:dLbls>
          <c:showLegendKey val="0"/>
          <c:showVal val="1"/>
          <c:showCatName val="0"/>
          <c:showSerName val="0"/>
          <c:showPercent val="0"/>
          <c:showBubbleSize val="0"/>
        </c:dLbls>
        <c:gapWidth val="150"/>
        <c:axId val="-1163685568"/>
        <c:axId val="-1163680128"/>
      </c:barChart>
      <c:catAx>
        <c:axId val="-1163685568"/>
        <c:scaling>
          <c:orientation val="minMax"/>
        </c:scaling>
        <c:delete val="0"/>
        <c:axPos val="b"/>
        <c:numFmt formatCode="General" sourceLinked="0"/>
        <c:majorTickMark val="out"/>
        <c:minorTickMark val="none"/>
        <c:tickLblPos val="nextTo"/>
        <c:crossAx val="-1163680128"/>
        <c:crosses val="autoZero"/>
        <c:auto val="1"/>
        <c:lblAlgn val="ctr"/>
        <c:lblOffset val="100"/>
        <c:noMultiLvlLbl val="0"/>
      </c:catAx>
      <c:valAx>
        <c:axId val="-1163680128"/>
        <c:scaling>
          <c:orientation val="minMax"/>
          <c:max val="5"/>
          <c:min val="3"/>
        </c:scaling>
        <c:delete val="0"/>
        <c:axPos val="l"/>
        <c:majorGridlines/>
        <c:numFmt formatCode="0.00_ " sourceLinked="1"/>
        <c:majorTickMark val="out"/>
        <c:minorTickMark val="none"/>
        <c:tickLblPos val="nextTo"/>
        <c:crossAx val="-1163685568"/>
        <c:crosses val="autoZero"/>
        <c:crossBetween val="between"/>
      </c:valAx>
    </c:plotArea>
    <c:legend>
      <c:legendPos val="b"/>
      <c:layout/>
      <c:overlay val="0"/>
    </c:legend>
    <c:plotVisOnly val="1"/>
    <c:dispBlanksAs val="gap"/>
    <c:showDLblsOverMax val="0"/>
  </c:chart>
  <c:externalData r:id="rId2">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18"/>
    </mc:Choice>
    <mc:Fallback>
      <c:style val="18"/>
    </mc:Fallback>
  </mc:AlternateContent>
  <c:clrMapOvr bg1="lt1" tx1="dk1" bg2="lt2" tx2="dk2" accent1="accent1" accent2="accent2" accent3="accent3" accent4="accent4" accent5="accent5" accent6="accent6" hlink="hlink" folHlink="folHlink"/>
  <c:chart>
    <c:autoTitleDeleted val="0"/>
    <c:plotArea>
      <c:layout>
        <c:manualLayout>
          <c:layoutTarget val="inner"/>
          <c:xMode val="edge"/>
          <c:yMode val="edge"/>
          <c:x val="0.12956457365906182"/>
          <c:y val="3.6442786069651741E-2"/>
          <c:w val="0.83126163716714896"/>
          <c:h val="0.62415481646883697"/>
        </c:manualLayout>
      </c:layout>
      <c:barChart>
        <c:barDir val="col"/>
        <c:grouping val="clustered"/>
        <c:varyColors val="0"/>
        <c:ser>
          <c:idx val="0"/>
          <c:order val="0"/>
          <c:tx>
            <c:strRef>
              <c:f>'4'!$N$205</c:f>
              <c:strCache>
                <c:ptCount val="1"/>
                <c:pt idx="0">
                  <c:v>无工作经历</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'4'!$O$204:$P$204</c:f>
              <c:strCache>
                <c:ptCount val="2"/>
                <c:pt idx="0">
                  <c:v>社会责任履行</c:v>
                </c:pt>
                <c:pt idx="1">
                  <c:v>经济价值创造</c:v>
                </c:pt>
              </c:strCache>
            </c:strRef>
          </c:cat>
          <c:val>
            <c:numRef>
              <c:f>'4'!$O$205:$P$205</c:f>
              <c:numCache>
                <c:formatCode>0.00_ </c:formatCode>
                <c:ptCount val="2"/>
                <c:pt idx="0">
                  <c:v>4.0705999999999998</c:v>
                </c:pt>
                <c:pt idx="1">
                  <c:v>4.0403000000000002</c:v>
                </c:pt>
              </c:numCache>
            </c:numRef>
          </c:val>
        </c:ser>
        <c:ser>
          <c:idx val="1"/>
          <c:order val="1"/>
          <c:tx>
            <c:strRef>
              <c:f>'4'!$N$206</c:f>
              <c:strCache>
                <c:ptCount val="1"/>
                <c:pt idx="0">
                  <c:v>有工作经历</c:v>
                </c:pt>
              </c:strCache>
            </c:strRef>
          </c:tx>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'4'!$O$204:$P$204</c:f>
              <c:strCache>
                <c:ptCount val="2"/>
                <c:pt idx="0">
                  <c:v>社会责任履行</c:v>
                </c:pt>
                <c:pt idx="1">
                  <c:v>经济价值创造</c:v>
                </c:pt>
              </c:strCache>
            </c:strRef>
          </c:cat>
          <c:val>
            <c:numRef>
              <c:f>'4'!$O$206:$P$206</c:f>
              <c:numCache>
                <c:formatCode>0.00_ </c:formatCode>
                <c:ptCount val="2"/>
                <c:pt idx="0">
                  <c:v>3.8412000000000002</c:v>
                </c:pt>
                <c:pt idx="1">
                  <c:v>4.2055999999999996</c:v>
                </c:pt>
              </c:numCache>
            </c:numRef>
          </c:val>
        </c:ser>
        <c:dLbls>
          <c:showLegendKey val="0"/>
          <c:showVal val="1"/>
          <c:showCatName val="0"/>
          <c:showSerName val="0"/>
          <c:showPercent val="0"/>
          <c:showBubbleSize val="0"/>
        </c:dLbls>
        <c:gapWidth val="150"/>
        <c:axId val="-1163679584"/>
        <c:axId val="-1163679040"/>
      </c:barChart>
      <c:catAx>
        <c:axId val="-1163679584"/>
        <c:scaling>
          <c:orientation val="minMax"/>
        </c:scaling>
        <c:delete val="0"/>
        <c:axPos val="b"/>
        <c:numFmt formatCode="General" sourceLinked="0"/>
        <c:majorTickMark val="out"/>
        <c:minorTickMark val="none"/>
        <c:tickLblPos val="nextTo"/>
        <c:crossAx val="-1163679040"/>
        <c:crosses val="autoZero"/>
        <c:auto val="1"/>
        <c:lblAlgn val="ctr"/>
        <c:lblOffset val="100"/>
        <c:noMultiLvlLbl val="0"/>
      </c:catAx>
      <c:valAx>
        <c:axId val="-1163679040"/>
        <c:scaling>
          <c:orientation val="minMax"/>
          <c:max val="5"/>
          <c:min val="3"/>
        </c:scaling>
        <c:delete val="0"/>
        <c:axPos val="l"/>
        <c:majorGridlines/>
        <c:numFmt formatCode="0.00_ " sourceLinked="1"/>
        <c:majorTickMark val="out"/>
        <c:minorTickMark val="none"/>
        <c:tickLblPos val="nextTo"/>
        <c:crossAx val="-1163679584"/>
        <c:crosses val="autoZero"/>
        <c:crossBetween val="between"/>
      </c:valAx>
    </c:plotArea>
    <c:legend>
      <c:legendPos val="b"/>
      <c:layout/>
      <c:overlay val="0"/>
    </c:legend>
    <c:plotVisOnly val="1"/>
    <c:dispBlanksAs val="gap"/>
    <c:showDLblsOverMax val="0"/>
  </c:chart>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3.15159E-5</cdr:x>
      <cdr:y>0.44317</cdr:y>
    </cdr:from>
    <cdr:to>
      <cdr:x>0.09094</cdr:x>
      <cdr:y>0.50474</cdr:y>
    </cdr:to>
    <cdr:sp macro="" textlink="">
      <cdr:nvSpPr>
        <cdr:cNvPr id="2" name="文本框 1"/>
        <cdr:cNvSpPr txBox="1"/>
      </cdr:nvSpPr>
      <cdr:spPr>
        <a:xfrm xmlns:a="http://schemas.openxmlformats.org/drawingml/2006/main">
          <a:off x="317" y="1782762"/>
          <a:ext cx="914400" cy="2476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CN" sz="1400" b="1" dirty="0" smtClean="0"/>
            <a:t>42.3%</a:t>
          </a:r>
          <a:endParaRPr lang="zh-CN" altLang="en-US" sz="1400" b="1" dirty="0"/>
        </a:p>
      </cdr:txBody>
    </cdr:sp>
  </cdr:relSizeAnchor>
  <cdr:relSizeAnchor xmlns:cdr="http://schemas.openxmlformats.org/drawingml/2006/chartDrawing">
    <cdr:from>
      <cdr:x>3.15159E-5</cdr:x>
      <cdr:y>0.64917</cdr:y>
    </cdr:from>
    <cdr:to>
      <cdr:x>0.09094</cdr:x>
      <cdr:y>0.71073</cdr:y>
    </cdr:to>
    <cdr:sp macro="" textlink="">
      <cdr:nvSpPr>
        <cdr:cNvPr id="3" name="文本框 2"/>
        <cdr:cNvSpPr txBox="1"/>
      </cdr:nvSpPr>
      <cdr:spPr>
        <a:xfrm xmlns:a="http://schemas.openxmlformats.org/drawingml/2006/main">
          <a:off x="317" y="2611437"/>
          <a:ext cx="914400" cy="2476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CN" sz="1400" b="1" dirty="0" smtClean="0"/>
            <a:t>26.9%</a:t>
          </a:r>
          <a:endParaRPr lang="zh-CN" altLang="en-US" sz="1400" b="1" dirty="0"/>
        </a:p>
      </cdr:txBody>
    </cdr:sp>
  </cdr:relSizeAnchor>
  <cdr:relSizeAnchor xmlns:cdr="http://schemas.openxmlformats.org/drawingml/2006/chartDrawing">
    <cdr:from>
      <cdr:x>3.15159E-5</cdr:x>
      <cdr:y>0.93804</cdr:y>
    </cdr:from>
    <cdr:to>
      <cdr:x>0.09094</cdr:x>
      <cdr:y>0.99961</cdr:y>
    </cdr:to>
    <cdr:sp macro="" textlink="">
      <cdr:nvSpPr>
        <cdr:cNvPr id="4" name="文本框 3"/>
        <cdr:cNvSpPr txBox="1"/>
      </cdr:nvSpPr>
      <cdr:spPr>
        <a:xfrm xmlns:a="http://schemas.openxmlformats.org/drawingml/2006/main">
          <a:off x="317" y="3773487"/>
          <a:ext cx="914400" cy="2476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CN" sz="1400" b="1" dirty="0" smtClean="0"/>
            <a:t>30.8%</a:t>
          </a:r>
          <a:endParaRPr lang="zh-CN" altLang="en-US" sz="1400" b="1" dirty="0"/>
        </a:p>
      </cdr:txBody>
    </cdr:sp>
  </cdr:relSizeAnchor>
</c:userShapes>
</file>

<file path=ppt/drawings/drawing2.xml><?xml version="1.0" encoding="utf-8"?>
<c:userShapes xmlns:c="http://schemas.openxmlformats.org/drawingml/2006/chart">
  <cdr:relSizeAnchor xmlns:cdr="http://schemas.openxmlformats.org/drawingml/2006/chartDrawing">
    <cdr:from>
      <cdr:x>0.25</cdr:x>
      <cdr:y>0.10648</cdr:y>
    </cdr:from>
    <cdr:to>
      <cdr:x>0.40625</cdr:x>
      <cdr:y>0.26469</cdr:y>
    </cdr:to>
    <cdr:grpSp>
      <cdr:nvGrpSpPr>
        <cdr:cNvPr id="9" name="组 8"/>
        <cdr:cNvGrpSpPr/>
      </cdr:nvGrpSpPr>
      <cdr:grpSpPr>
        <a:xfrm xmlns:a="http://schemas.openxmlformats.org/drawingml/2006/main">
          <a:off x="914400" y="292096"/>
          <a:ext cx="571500" cy="434002"/>
          <a:chOff x="914400" y="292100"/>
          <a:chExt cx="571500" cy="434000"/>
        </a:xfrm>
      </cdr:grpSpPr>
      <cdr:cxnSp macro="">
        <cdr:nvCxnSpPr>
          <cdr:cNvPr id="3" name="直线连接符 2"/>
          <cdr:cNvCxnSpPr/>
        </cdr:nvCxnSpPr>
        <cdr:spPr>
          <a:xfrm xmlns:a="http://schemas.openxmlformats.org/drawingml/2006/main">
            <a:off x="1485900" y="546100"/>
            <a:ext cx="0" cy="180000"/>
          </a:xfrm>
          <a:prstGeom xmlns:a="http://schemas.openxmlformats.org/drawingml/2006/main" prst="line">
            <a:avLst/>
          </a:prstGeom>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cxnSp macro="">
        <cdr:nvCxnSpPr>
          <cdr:cNvPr id="4" name="直线连接符 3"/>
          <cdr:cNvCxnSpPr/>
        </cdr:nvCxnSpPr>
        <cdr:spPr>
          <a:xfrm xmlns:a="http://schemas.openxmlformats.org/drawingml/2006/main">
            <a:off x="914400" y="546100"/>
            <a:ext cx="0" cy="180000"/>
          </a:xfrm>
          <a:prstGeom xmlns:a="http://schemas.openxmlformats.org/drawingml/2006/main" prst="line">
            <a:avLst/>
          </a:prstGeom>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cxnSp macro="">
        <cdr:nvCxnSpPr>
          <cdr:cNvPr id="5" name="直线连接符 4"/>
          <cdr:cNvCxnSpPr/>
        </cdr:nvCxnSpPr>
        <cdr:spPr>
          <a:xfrm xmlns:a="http://schemas.openxmlformats.org/drawingml/2006/main">
            <a:off x="914400" y="546100"/>
            <a:ext cx="571500" cy="0"/>
          </a:xfrm>
          <a:prstGeom xmlns:a="http://schemas.openxmlformats.org/drawingml/2006/main" prst="line">
            <a:avLst/>
          </a:prstGeom>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sp macro="" textlink="">
        <cdr:nvSpPr>
          <cdr:cNvPr id="8" name="六角星 7"/>
          <cdr:cNvSpPr/>
        </cdr:nvSpPr>
        <cdr:spPr>
          <a:xfrm xmlns:a="http://schemas.openxmlformats.org/drawingml/2006/main">
            <a:off x="1028700" y="292100"/>
            <a:ext cx="144000" cy="144000"/>
          </a:xfrm>
          <a:prstGeom xmlns:a="http://schemas.openxmlformats.org/drawingml/2006/main" prst="star6">
            <a:avLst/>
          </a:prstGeom>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grpSp>
  </cdr:relSizeAnchor>
</c:userShapes>
</file>

<file path=ppt/drawings/drawing3.xml><?xml version="1.0" encoding="utf-8"?>
<c:userShapes xmlns:c="http://schemas.openxmlformats.org/drawingml/2006/chart">
  <cdr:relSizeAnchor xmlns:cdr="http://schemas.openxmlformats.org/drawingml/2006/chartDrawing">
    <cdr:from>
      <cdr:x>0.25</cdr:x>
      <cdr:y>0.06944</cdr:y>
    </cdr:from>
    <cdr:to>
      <cdr:x>0.375</cdr:x>
      <cdr:y>0.22765</cdr:y>
    </cdr:to>
    <cdr:grpSp>
      <cdr:nvGrpSpPr>
        <cdr:cNvPr id="2" name="组 1"/>
        <cdr:cNvGrpSpPr/>
      </cdr:nvGrpSpPr>
      <cdr:grpSpPr>
        <a:xfrm xmlns:a="http://schemas.openxmlformats.org/drawingml/2006/main">
          <a:off x="967740" y="152390"/>
          <a:ext cx="483870" cy="347202"/>
          <a:chOff x="914400" y="292100"/>
          <a:chExt cx="571500" cy="434000"/>
        </a:xfrm>
      </cdr:grpSpPr>
      <cdr:cxnSp macro="">
        <cdr:nvCxnSpPr>
          <cdr:cNvPr id="3" name="直线连接符 2"/>
          <cdr:cNvCxnSpPr/>
        </cdr:nvCxnSpPr>
        <cdr:spPr>
          <a:xfrm xmlns:a="http://schemas.openxmlformats.org/drawingml/2006/main">
            <a:off x="1485900" y="546100"/>
            <a:ext cx="0" cy="180000"/>
          </a:xfrm>
          <a:prstGeom xmlns:a="http://schemas.openxmlformats.org/drawingml/2006/main" prst="line">
            <a:avLst/>
          </a:prstGeom>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cxnSp macro="">
        <cdr:nvCxnSpPr>
          <cdr:cNvPr id="4" name="直线连接符 3"/>
          <cdr:cNvCxnSpPr/>
        </cdr:nvCxnSpPr>
        <cdr:spPr>
          <a:xfrm xmlns:a="http://schemas.openxmlformats.org/drawingml/2006/main">
            <a:off x="914400" y="546100"/>
            <a:ext cx="0" cy="180000"/>
          </a:xfrm>
          <a:prstGeom xmlns:a="http://schemas.openxmlformats.org/drawingml/2006/main" prst="line">
            <a:avLst/>
          </a:prstGeom>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cxnSp macro="">
        <cdr:nvCxnSpPr>
          <cdr:cNvPr id="5" name="直线连接符 4"/>
          <cdr:cNvCxnSpPr/>
        </cdr:nvCxnSpPr>
        <cdr:spPr>
          <a:xfrm xmlns:a="http://schemas.openxmlformats.org/drawingml/2006/main">
            <a:off x="914400" y="546100"/>
            <a:ext cx="571500" cy="0"/>
          </a:xfrm>
          <a:prstGeom xmlns:a="http://schemas.openxmlformats.org/drawingml/2006/main" prst="line">
            <a:avLst/>
          </a:prstGeom>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sp macro="" textlink="">
        <cdr:nvSpPr>
          <cdr:cNvPr id="6" name="六角星 5"/>
          <cdr:cNvSpPr/>
        </cdr:nvSpPr>
        <cdr:spPr>
          <a:xfrm xmlns:a="http://schemas.openxmlformats.org/drawingml/2006/main">
            <a:off x="1028700" y="292100"/>
            <a:ext cx="144000" cy="144000"/>
          </a:xfrm>
          <a:prstGeom xmlns:a="http://schemas.openxmlformats.org/drawingml/2006/main" prst="star6">
            <a:avLst/>
          </a:prstGeom>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sp>
    </cdr:grpSp>
  </cdr:relSizeAnchor>
</c:userShap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dirty="0"/>
              <a:t>7/10/2014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dirty="0"/>
              <a:t>7/10/2014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10;文本">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dirty="0"/>
              <a:t>7/10/2014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dirty="0"/>
              <a:t>7/10/2014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20EBB0C4-6273-4C6E-B9BD-2EDC30F1CD52}" type="datetimeFigureOut">
              <a:rPr lang="en-US" dirty="0"/>
              <a:t>7/10/2014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dirty="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dirty="0"/>
              <a:t>7/10/2014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1097280" y="2582334"/>
            <a:ext cx="4937760" cy="3378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217920" y="2582334"/>
            <a:ext cx="4937760" cy="33782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dirty="0"/>
              <a:t>7/10/2014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dirty="0"/>
              <a:t>7/10/2014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dirty="0"/>
              <a:t>7/10/2014</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zh-CN" altLang="en-US" smtClean="0"/>
              <a:t>单击此处编辑母版标题样式</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dirty="0"/>
              <a:t>7/10/2014</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C9CAD897-D46E-4AD2-BD9B-49DD3E640873}" type="datetimeFigureOut">
              <a:rPr lang="en-US" dirty="0"/>
              <a:t>7/10/2014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dirty="0"/>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dirty="0"/>
              <a:t>7/10/2014</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dirty="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chart" Target="../charts/chart7.xml"/><Relationship Id="rId1" Type="http://schemas.openxmlformats.org/officeDocument/2006/relationships/slideLayout" Target="../slideLayouts/slideLayout2.xml"/><Relationship Id="rId5" Type="http://schemas.openxmlformats.org/officeDocument/2006/relationships/chart" Target="../charts/chart9.xml"/><Relationship Id="rId4" Type="http://schemas.openxmlformats.org/officeDocument/2006/relationships/chart" Target="../charts/chart8.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chart" Target="../charts/chart13.xml"/><Relationship Id="rId4" Type="http://schemas.openxmlformats.org/officeDocument/2006/relationships/chart" Target="../charts/chart12.xml"/></Relationships>
</file>

<file path=ppt/slides/_rels/slide14.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chart" Target="../charts/chart15.xml"/><Relationship Id="rId1" Type="http://schemas.openxmlformats.org/officeDocument/2006/relationships/slideLayout" Target="../slideLayouts/slideLayout2.xml"/><Relationship Id="rId5" Type="http://schemas.openxmlformats.org/officeDocument/2006/relationships/chart" Target="../charts/chart16.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a:t>企业</a:t>
            </a:r>
            <a:r>
              <a:rPr lang="zh-CN" altLang="en-US" dirty="0" smtClean="0"/>
              <a:t>可持续发展：</a:t>
            </a:r>
            <a:r>
              <a:rPr lang="en-US" altLang="zh-CN" dirty="0" smtClean="0"/>
              <a:t/>
            </a:r>
            <a:br>
              <a:rPr lang="en-US" altLang="zh-CN" dirty="0" smtClean="0"/>
            </a:br>
            <a:r>
              <a:rPr lang="zh-CN" altLang="en-US" dirty="0" smtClean="0"/>
              <a:t>高校学生的态度调查（</a:t>
            </a:r>
            <a:r>
              <a:rPr lang="en-US" altLang="zh-CN" dirty="0" smtClean="0"/>
              <a:t>2014</a:t>
            </a:r>
            <a:r>
              <a:rPr lang="zh-CN" altLang="en-US" dirty="0" smtClean="0"/>
              <a:t>）</a:t>
            </a:r>
            <a:endParaRPr lang="zh-CN" altLang="en-US" dirty="0"/>
          </a:p>
        </p:txBody>
      </p:sp>
      <p:sp>
        <p:nvSpPr>
          <p:cNvPr id="3" name="副标题 2"/>
          <p:cNvSpPr>
            <a:spLocks noGrp="1"/>
          </p:cNvSpPr>
          <p:nvPr>
            <p:ph type="subTitle" idx="1"/>
          </p:nvPr>
        </p:nvSpPr>
        <p:spPr/>
        <p:txBody>
          <a:bodyPr/>
          <a:lstStyle/>
          <a:p>
            <a:r>
              <a:rPr lang="zh-CN" altLang="en-US" dirty="0" smtClean="0"/>
              <a:t>阶段性结果</a:t>
            </a:r>
            <a:endParaRPr lang="zh-CN" altLang="en-US" dirty="0"/>
          </a:p>
        </p:txBody>
      </p:sp>
    </p:spTree>
    <p:extLst>
      <p:ext uri="{BB962C8B-B14F-4D97-AF65-F5344CB8AC3E}">
        <p14:creationId xmlns:p14="http://schemas.microsoft.com/office/powerpoint/2010/main" val="23913088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 </a:t>
            </a:r>
            <a:r>
              <a:rPr lang="en-US" altLang="zh-CN" dirty="0" smtClean="0"/>
              <a:t>2 </a:t>
            </a:r>
            <a:r>
              <a:rPr lang="zh-CN" altLang="en-US" dirty="0" smtClean="0"/>
              <a:t>（结果分析）</a:t>
            </a:r>
            <a:endParaRPr lang="zh-CN" altLang="en-US" dirty="0"/>
          </a:p>
        </p:txBody>
      </p:sp>
      <p:graphicFrame>
        <p:nvGraphicFramePr>
          <p:cNvPr id="5" name="内容占位符 4"/>
          <p:cNvGraphicFramePr>
            <a:graphicFrameLocks noGrp="1"/>
          </p:cNvGraphicFramePr>
          <p:nvPr>
            <p:ph idx="1"/>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
        <p:nvSpPr>
          <p:cNvPr id="6" name="文本框 5"/>
          <p:cNvSpPr txBox="1"/>
          <p:nvPr/>
        </p:nvSpPr>
        <p:spPr>
          <a:xfrm>
            <a:off x="294864" y="2242542"/>
            <a:ext cx="2143536" cy="369332"/>
          </a:xfrm>
          <a:prstGeom prst="rect">
            <a:avLst/>
          </a:prstGeom>
          <a:noFill/>
        </p:spPr>
        <p:txBody>
          <a:bodyPr wrap="none" rtlCol="0">
            <a:spAutoFit/>
          </a:bodyPr>
          <a:lstStyle/>
          <a:p>
            <a:r>
              <a:rPr lang="zh-CN" altLang="zh-CN" dirty="0"/>
              <a:t>因子贡献率为</a:t>
            </a:r>
            <a:r>
              <a:rPr lang="en-US" altLang="zh-CN" dirty="0"/>
              <a:t>12.3%</a:t>
            </a:r>
            <a:endParaRPr lang="zh-CN" altLang="en-US" dirty="0"/>
          </a:p>
        </p:txBody>
      </p:sp>
      <p:sp>
        <p:nvSpPr>
          <p:cNvPr id="7" name="文本框 6"/>
          <p:cNvSpPr txBox="1"/>
          <p:nvPr/>
        </p:nvSpPr>
        <p:spPr>
          <a:xfrm>
            <a:off x="294864" y="4968240"/>
            <a:ext cx="2143536" cy="369332"/>
          </a:xfrm>
          <a:prstGeom prst="rect">
            <a:avLst/>
          </a:prstGeom>
          <a:noFill/>
        </p:spPr>
        <p:txBody>
          <a:bodyPr wrap="none" rtlCol="0">
            <a:spAutoFit/>
          </a:bodyPr>
          <a:lstStyle/>
          <a:p>
            <a:r>
              <a:rPr lang="zh-CN" altLang="zh-CN" dirty="0"/>
              <a:t>因子贡献率</a:t>
            </a:r>
            <a:r>
              <a:rPr lang="zh-CN" altLang="zh-CN" dirty="0" smtClean="0"/>
              <a:t>为</a:t>
            </a:r>
            <a:r>
              <a:rPr lang="en-US" altLang="zh-CN" dirty="0" smtClean="0"/>
              <a:t>47.6%</a:t>
            </a:r>
            <a:endParaRPr lang="zh-CN" altLang="en-US" dirty="0"/>
          </a:p>
        </p:txBody>
      </p:sp>
      <p:graphicFrame>
        <p:nvGraphicFramePr>
          <p:cNvPr id="8" name="图表 7"/>
          <p:cNvGraphicFramePr/>
          <p:nvPr>
            <p:extLst>
              <p:ext uri="{D42A27DB-BD31-4B8C-83A1-F6EECF244321}">
                <p14:modId xmlns:p14="http://schemas.microsoft.com/office/powerpoint/2010/main" val="2505053760"/>
              </p:ext>
            </p:extLst>
          </p:nvPr>
        </p:nvGraphicFramePr>
        <p:xfrm>
          <a:off x="8153400" y="3356848"/>
          <a:ext cx="36576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9" name="图表 8"/>
          <p:cNvGraphicFramePr/>
          <p:nvPr>
            <p:extLst>
              <p:ext uri="{D42A27DB-BD31-4B8C-83A1-F6EECF244321}">
                <p14:modId xmlns:p14="http://schemas.microsoft.com/office/powerpoint/2010/main" val="4171598718"/>
              </p:ext>
            </p:extLst>
          </p:nvPr>
        </p:nvGraphicFramePr>
        <p:xfrm>
          <a:off x="8214360" y="1280160"/>
          <a:ext cx="3870960" cy="2194560"/>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44271324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 </a:t>
            </a:r>
            <a:r>
              <a:rPr lang="en-US" altLang="zh-CN" dirty="0" smtClean="0"/>
              <a:t>3 </a:t>
            </a:r>
            <a:r>
              <a:rPr lang="zh-CN" altLang="en-US" dirty="0" smtClean="0"/>
              <a:t>（印证</a:t>
            </a:r>
            <a:r>
              <a:rPr lang="en-US" altLang="zh-CN" dirty="0" smtClean="0"/>
              <a:t>2</a:t>
            </a:r>
            <a:r>
              <a:rPr lang="zh-CN" altLang="en-US" dirty="0" smtClean="0"/>
              <a:t>）</a:t>
            </a:r>
            <a:r>
              <a:rPr lang="en-US" altLang="zh-CN" dirty="0" smtClean="0"/>
              <a:t/>
            </a:r>
            <a:br>
              <a:rPr lang="en-US" altLang="zh-CN" dirty="0" smtClean="0"/>
            </a:br>
            <a:endParaRPr lang="zh-CN" altLang="en-US" dirty="0"/>
          </a:p>
        </p:txBody>
      </p:sp>
      <p:graphicFrame>
        <p:nvGraphicFramePr>
          <p:cNvPr id="4" name="内容占位符 3"/>
          <p:cNvGraphicFramePr>
            <a:graphicFrameLocks noGrp="1"/>
          </p:cNvGraphicFramePr>
          <p:nvPr>
            <p:ph idx="1"/>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pic>
        <p:nvPicPr>
          <p:cNvPr id="5" name="图片 4"/>
          <p:cNvPicPr>
            <a:picLocks noChangeAspect="1"/>
          </p:cNvPicPr>
          <p:nvPr/>
        </p:nvPicPr>
        <p:blipFill>
          <a:blip r:embed="rId3"/>
          <a:stretch>
            <a:fillRect/>
          </a:stretch>
        </p:blipFill>
        <p:spPr>
          <a:xfrm>
            <a:off x="961853" y="1005840"/>
            <a:ext cx="7084867" cy="731520"/>
          </a:xfrm>
          <a:prstGeom prst="rect">
            <a:avLst/>
          </a:prstGeom>
        </p:spPr>
      </p:pic>
      <p:graphicFrame>
        <p:nvGraphicFramePr>
          <p:cNvPr id="6" name="图表 5"/>
          <p:cNvGraphicFramePr/>
          <p:nvPr>
            <p:extLst>
              <p:ext uri="{D42A27DB-BD31-4B8C-83A1-F6EECF244321}">
                <p14:modId xmlns:p14="http://schemas.microsoft.com/office/powerpoint/2010/main" val="3947225926"/>
              </p:ext>
            </p:extLst>
          </p:nvPr>
        </p:nvGraphicFramePr>
        <p:xfrm>
          <a:off x="8182147" y="1371600"/>
          <a:ext cx="3550920" cy="242316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图表 7"/>
          <p:cNvGraphicFramePr/>
          <p:nvPr>
            <p:extLst>
              <p:ext uri="{D42A27DB-BD31-4B8C-83A1-F6EECF244321}">
                <p14:modId xmlns:p14="http://schemas.microsoft.com/office/powerpoint/2010/main" val="3436066910"/>
              </p:ext>
            </p:extLst>
          </p:nvPr>
        </p:nvGraphicFramePr>
        <p:xfrm>
          <a:off x="8046720" y="3892510"/>
          <a:ext cx="3566160" cy="2042160"/>
        </p:xfrm>
        <a:graphic>
          <a:graphicData uri="http://schemas.openxmlformats.org/drawingml/2006/chart">
            <c:chart xmlns:c="http://schemas.openxmlformats.org/drawingml/2006/chart" xmlns:r="http://schemas.openxmlformats.org/officeDocument/2006/relationships" r:id="rId5"/>
          </a:graphicData>
        </a:graphic>
      </p:graphicFrame>
      <p:sp>
        <p:nvSpPr>
          <p:cNvPr id="9" name="文本框 8"/>
          <p:cNvSpPr txBox="1"/>
          <p:nvPr/>
        </p:nvSpPr>
        <p:spPr>
          <a:xfrm>
            <a:off x="8900160" y="3048000"/>
            <a:ext cx="2425664" cy="461665"/>
          </a:xfrm>
          <a:prstGeom prst="rect">
            <a:avLst/>
          </a:prstGeom>
          <a:noFill/>
        </p:spPr>
        <p:txBody>
          <a:bodyPr wrap="none" rtlCol="0">
            <a:spAutoFit/>
          </a:bodyPr>
          <a:lstStyle/>
          <a:p>
            <a:r>
              <a:rPr lang="zh-CN" altLang="zh-CN" sz="1200" dirty="0"/>
              <a:t>社会责任履行，</a:t>
            </a:r>
            <a:r>
              <a:rPr lang="en-US" altLang="zh-CN" sz="1200" dirty="0"/>
              <a:t>F=4.615</a:t>
            </a:r>
            <a:r>
              <a:rPr lang="zh-CN" altLang="zh-CN" sz="1200" dirty="0"/>
              <a:t>，</a:t>
            </a:r>
            <a:r>
              <a:rPr lang="en-US" altLang="zh-CN" sz="1200" dirty="0"/>
              <a:t>p=0.010</a:t>
            </a:r>
            <a:endParaRPr lang="zh-CN" altLang="zh-CN" sz="1200" dirty="0"/>
          </a:p>
          <a:p>
            <a:r>
              <a:rPr lang="zh-CN" altLang="zh-CN" sz="1200" dirty="0"/>
              <a:t>经济价值创造，</a:t>
            </a:r>
            <a:r>
              <a:rPr lang="en-US" altLang="zh-CN" sz="1200" dirty="0"/>
              <a:t>F=4.115</a:t>
            </a:r>
            <a:r>
              <a:rPr lang="zh-CN" altLang="zh-CN" sz="1200" dirty="0"/>
              <a:t>，</a:t>
            </a:r>
            <a:r>
              <a:rPr lang="en-US" altLang="zh-CN" sz="1200" dirty="0" smtClean="0"/>
              <a:t>p=0.017</a:t>
            </a:r>
            <a:endParaRPr lang="zh-CN" altLang="zh-CN" sz="1200" dirty="0"/>
          </a:p>
        </p:txBody>
      </p:sp>
      <p:sp>
        <p:nvSpPr>
          <p:cNvPr id="10" name="文本框 9"/>
          <p:cNvSpPr txBox="1"/>
          <p:nvPr/>
        </p:nvSpPr>
        <p:spPr>
          <a:xfrm>
            <a:off x="8900160" y="5934670"/>
            <a:ext cx="2425664" cy="646331"/>
          </a:xfrm>
          <a:prstGeom prst="rect">
            <a:avLst/>
          </a:prstGeom>
          <a:noFill/>
        </p:spPr>
        <p:txBody>
          <a:bodyPr wrap="none" rtlCol="0">
            <a:spAutoFit/>
          </a:bodyPr>
          <a:lstStyle/>
          <a:p>
            <a:r>
              <a:rPr lang="zh-CN" altLang="zh-CN" sz="1200" dirty="0"/>
              <a:t>社会责任履行，</a:t>
            </a:r>
            <a:r>
              <a:rPr lang="en-US" altLang="zh-CN" sz="1200" dirty="0"/>
              <a:t>F=11.09</a:t>
            </a:r>
            <a:r>
              <a:rPr lang="zh-CN" altLang="zh-CN" sz="1200" dirty="0"/>
              <a:t>，</a:t>
            </a:r>
            <a:r>
              <a:rPr lang="en-US" altLang="zh-CN" sz="1200" dirty="0"/>
              <a:t>p=0.001</a:t>
            </a:r>
            <a:endParaRPr lang="zh-CN" altLang="zh-CN" sz="1200" dirty="0"/>
          </a:p>
          <a:p>
            <a:r>
              <a:rPr lang="zh-CN" altLang="zh-CN" sz="1200" dirty="0"/>
              <a:t>经济价值创造，</a:t>
            </a:r>
            <a:r>
              <a:rPr lang="en-US" altLang="zh-CN" sz="1200" dirty="0"/>
              <a:t>F=6.785</a:t>
            </a:r>
            <a:r>
              <a:rPr lang="zh-CN" altLang="zh-CN" sz="1200" dirty="0"/>
              <a:t>，</a:t>
            </a:r>
            <a:r>
              <a:rPr lang="en-US" altLang="zh-CN" sz="1200" dirty="0"/>
              <a:t>p=0.010</a:t>
            </a:r>
            <a:endParaRPr lang="zh-CN" altLang="zh-CN" sz="1200" dirty="0"/>
          </a:p>
          <a:p>
            <a:endParaRPr lang="zh-CN" altLang="en-US" sz="1200" dirty="0"/>
          </a:p>
        </p:txBody>
      </p:sp>
    </p:spTree>
    <p:extLst>
      <p:ext uri="{BB962C8B-B14F-4D97-AF65-F5344CB8AC3E}">
        <p14:creationId xmlns:p14="http://schemas.microsoft.com/office/powerpoint/2010/main" val="41125414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 </a:t>
            </a:r>
            <a:r>
              <a:rPr lang="en-US" altLang="zh-CN" dirty="0" smtClean="0"/>
              <a:t>4 </a:t>
            </a:r>
            <a:r>
              <a:rPr lang="zh-CN" altLang="en-US" dirty="0" smtClean="0"/>
              <a:t>（相关方）</a:t>
            </a:r>
            <a:r>
              <a:rPr lang="en-US" altLang="zh-CN" dirty="0" smtClean="0"/>
              <a:t/>
            </a:r>
            <a:br>
              <a:rPr lang="en-US" altLang="zh-CN" dirty="0" smtClean="0"/>
            </a:br>
            <a:endParaRPr lang="zh-CN" altLang="en-US" dirty="0"/>
          </a:p>
        </p:txBody>
      </p:sp>
      <p:graphicFrame>
        <p:nvGraphicFramePr>
          <p:cNvPr id="4" name="内容占位符 3"/>
          <p:cNvGraphicFramePr>
            <a:graphicFrameLocks noGrp="1"/>
          </p:cNvGraphicFramePr>
          <p:nvPr>
            <p:ph idx="1"/>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pic>
        <p:nvPicPr>
          <p:cNvPr id="5" name="图片 4"/>
          <p:cNvPicPr>
            <a:picLocks noChangeAspect="1"/>
          </p:cNvPicPr>
          <p:nvPr/>
        </p:nvPicPr>
        <p:blipFill>
          <a:blip r:embed="rId3"/>
          <a:stretch>
            <a:fillRect/>
          </a:stretch>
        </p:blipFill>
        <p:spPr>
          <a:xfrm>
            <a:off x="1265729" y="1011980"/>
            <a:ext cx="10003661" cy="725379"/>
          </a:xfrm>
          <a:prstGeom prst="rect">
            <a:avLst/>
          </a:prstGeom>
        </p:spPr>
      </p:pic>
      <p:sp>
        <p:nvSpPr>
          <p:cNvPr id="6" name="矩形 5"/>
          <p:cNvSpPr/>
          <p:nvPr/>
        </p:nvSpPr>
        <p:spPr>
          <a:xfrm>
            <a:off x="7513320" y="3052078"/>
            <a:ext cx="4511040" cy="2308324"/>
          </a:xfrm>
          <a:prstGeom prst="rect">
            <a:avLst/>
          </a:prstGeom>
        </p:spPr>
        <p:txBody>
          <a:bodyPr wrap="square">
            <a:spAutoFit/>
          </a:bodyPr>
          <a:lstStyle/>
          <a:p>
            <a:pPr algn="just">
              <a:spcAft>
                <a:spcPts val="0"/>
              </a:spcAft>
            </a:pPr>
            <a:r>
              <a:rPr lang="zh-CN" altLang="zh-CN" sz="1200" kern="100" dirty="0">
                <a:latin typeface="Cambria" panose="02040503050406030204" pitchFamily="18" charset="0"/>
                <a:cs typeface="Times New Roman" panose="02020603050405020304" pitchFamily="18" charset="0"/>
              </a:rPr>
              <a:t>商学院、管理学院：</a:t>
            </a:r>
          </a:p>
          <a:p>
            <a:pPr algn="just">
              <a:spcAft>
                <a:spcPts val="0"/>
              </a:spcAft>
            </a:pPr>
            <a:r>
              <a:rPr lang="zh-CN" altLang="zh-CN" sz="1200" kern="100" dirty="0">
                <a:latin typeface="Cambria" panose="02040503050406030204" pitchFamily="18" charset="0"/>
                <a:cs typeface="Times New Roman" panose="02020603050405020304" pitchFamily="18" charset="0"/>
              </a:rPr>
              <a:t>类别</a:t>
            </a:r>
            <a:r>
              <a:rPr lang="en-US" altLang="zh-CN" sz="1200" kern="100" dirty="0">
                <a:latin typeface="Cambria" panose="02040503050406030204" pitchFamily="18" charset="0"/>
                <a:cs typeface="Times New Roman" panose="02020603050405020304" pitchFamily="18" charset="0"/>
              </a:rPr>
              <a:t>1</a:t>
            </a:r>
            <a:r>
              <a:rPr lang="zh-CN" altLang="zh-CN" sz="1200" kern="100" dirty="0">
                <a:latin typeface="Cambria" panose="02040503050406030204" pitchFamily="18" charset="0"/>
                <a:cs typeface="Times New Roman" panose="02020603050405020304" pitchFamily="18" charset="0"/>
              </a:rPr>
              <a:t>：环保</a:t>
            </a:r>
            <a:r>
              <a:rPr lang="en-US" altLang="zh-CN" sz="1200" kern="100" dirty="0">
                <a:latin typeface="Cambria" panose="02040503050406030204" pitchFamily="18" charset="0"/>
                <a:cs typeface="Times New Roman" panose="02020603050405020304" pitchFamily="18" charset="0"/>
              </a:rPr>
              <a:t>NGO</a:t>
            </a:r>
            <a:r>
              <a:rPr lang="zh-CN" altLang="zh-CN" sz="1200" kern="100" dirty="0">
                <a:latin typeface="Cambria" panose="02040503050406030204" pitchFamily="18" charset="0"/>
                <a:cs typeface="Times New Roman" panose="02020603050405020304" pitchFamily="18" charset="0"/>
              </a:rPr>
              <a:t>组织、政府、媒体、网店商户</a:t>
            </a:r>
          </a:p>
          <a:p>
            <a:pPr algn="just">
              <a:spcAft>
                <a:spcPts val="0"/>
              </a:spcAft>
            </a:pPr>
            <a:r>
              <a:rPr lang="zh-CN" altLang="zh-CN" sz="1200" kern="100" dirty="0">
                <a:latin typeface="Cambria" panose="02040503050406030204" pitchFamily="18" charset="0"/>
                <a:cs typeface="Times New Roman" panose="02020603050405020304" pitchFamily="18" charset="0"/>
              </a:rPr>
              <a:t>类别</a:t>
            </a:r>
            <a:r>
              <a:rPr lang="en-US" altLang="zh-CN" sz="1200" kern="100" dirty="0">
                <a:latin typeface="Cambria" panose="02040503050406030204" pitchFamily="18" charset="0"/>
                <a:cs typeface="Times New Roman" panose="02020603050405020304" pitchFamily="18" charset="0"/>
              </a:rPr>
              <a:t>2</a:t>
            </a:r>
            <a:r>
              <a:rPr lang="zh-CN" altLang="zh-CN" sz="1200" kern="100" dirty="0">
                <a:latin typeface="Cambria" panose="02040503050406030204" pitchFamily="18" charset="0"/>
                <a:cs typeface="Times New Roman" panose="02020603050405020304" pitchFamily="18" charset="0"/>
              </a:rPr>
              <a:t>：股东、决策管理层</a:t>
            </a:r>
          </a:p>
          <a:p>
            <a:pPr algn="just">
              <a:spcAft>
                <a:spcPts val="0"/>
              </a:spcAft>
            </a:pPr>
            <a:r>
              <a:rPr lang="zh-CN" altLang="zh-CN" sz="1200" kern="100" dirty="0">
                <a:latin typeface="Cambria" panose="02040503050406030204" pitchFamily="18" charset="0"/>
                <a:cs typeface="Times New Roman" panose="02020603050405020304" pitchFamily="18" charset="0"/>
              </a:rPr>
              <a:t>类别</a:t>
            </a:r>
            <a:r>
              <a:rPr lang="en-US" altLang="zh-CN" sz="1200" kern="100" dirty="0">
                <a:latin typeface="Cambria" panose="02040503050406030204" pitchFamily="18" charset="0"/>
                <a:cs typeface="Times New Roman" panose="02020603050405020304" pitchFamily="18" charset="0"/>
              </a:rPr>
              <a:t>3</a:t>
            </a:r>
            <a:r>
              <a:rPr lang="zh-CN" altLang="zh-CN" sz="1200" kern="100" dirty="0">
                <a:latin typeface="Cambria" panose="02040503050406030204" pitchFamily="18" charset="0"/>
                <a:cs typeface="Times New Roman" panose="02020603050405020304" pitchFamily="18" charset="0"/>
              </a:rPr>
              <a:t>：消费者、员工</a:t>
            </a:r>
          </a:p>
          <a:p>
            <a:pPr algn="just">
              <a:spcAft>
                <a:spcPts val="0"/>
              </a:spcAft>
            </a:pPr>
            <a:r>
              <a:rPr lang="en-US" altLang="zh-CN" sz="1200" kern="100" dirty="0">
                <a:latin typeface="Cambria" panose="02040503050406030204" pitchFamily="18" charset="0"/>
                <a:cs typeface="Times New Roman" panose="02020603050405020304" pitchFamily="18" charset="0"/>
              </a:rPr>
              <a:t> </a:t>
            </a:r>
            <a:endParaRPr lang="zh-CN" altLang="zh-CN" sz="1200" kern="100" dirty="0">
              <a:latin typeface="Cambria" panose="02040503050406030204" pitchFamily="18" charset="0"/>
              <a:cs typeface="Times New Roman" panose="02020603050405020304" pitchFamily="18" charset="0"/>
            </a:endParaRPr>
          </a:p>
          <a:p>
            <a:pPr algn="just">
              <a:spcAft>
                <a:spcPts val="0"/>
              </a:spcAft>
            </a:pPr>
            <a:r>
              <a:rPr lang="zh-CN" altLang="zh-CN" sz="1200" kern="100" dirty="0">
                <a:latin typeface="Cambria" panose="02040503050406030204" pitchFamily="18" charset="0"/>
                <a:cs typeface="Times New Roman" panose="02020603050405020304" pitchFamily="18" charset="0"/>
              </a:rPr>
              <a:t>环境学院：</a:t>
            </a:r>
          </a:p>
          <a:p>
            <a:pPr algn="just">
              <a:spcAft>
                <a:spcPts val="0"/>
              </a:spcAft>
            </a:pPr>
            <a:r>
              <a:rPr lang="zh-CN" altLang="zh-CN" sz="1200" kern="100" dirty="0">
                <a:latin typeface="Cambria" panose="02040503050406030204" pitchFamily="18" charset="0"/>
                <a:cs typeface="Times New Roman" panose="02020603050405020304" pitchFamily="18" charset="0"/>
              </a:rPr>
              <a:t>类别</a:t>
            </a:r>
            <a:r>
              <a:rPr lang="en-US" altLang="zh-CN" sz="1200" kern="100" dirty="0">
                <a:latin typeface="Cambria" panose="02040503050406030204" pitchFamily="18" charset="0"/>
                <a:cs typeface="Times New Roman" panose="02020603050405020304" pitchFamily="18" charset="0"/>
              </a:rPr>
              <a:t>1</a:t>
            </a:r>
            <a:r>
              <a:rPr lang="zh-CN" altLang="zh-CN" sz="1200" kern="100" dirty="0">
                <a:latin typeface="Cambria" panose="02040503050406030204" pitchFamily="18" charset="0"/>
                <a:cs typeface="Times New Roman" panose="02020603050405020304" pitchFamily="18" charset="0"/>
              </a:rPr>
              <a:t>：股东、决策管理者、环保</a:t>
            </a:r>
            <a:r>
              <a:rPr lang="en-US" altLang="zh-CN" sz="1200" kern="100" dirty="0">
                <a:latin typeface="Cambria" panose="02040503050406030204" pitchFamily="18" charset="0"/>
                <a:cs typeface="Times New Roman" panose="02020603050405020304" pitchFamily="18" charset="0"/>
              </a:rPr>
              <a:t>NGO</a:t>
            </a:r>
            <a:r>
              <a:rPr lang="zh-CN" altLang="zh-CN" sz="1200" kern="100" dirty="0">
                <a:latin typeface="Cambria" panose="02040503050406030204" pitchFamily="18" charset="0"/>
                <a:cs typeface="Times New Roman" panose="02020603050405020304" pitchFamily="18" charset="0"/>
              </a:rPr>
              <a:t>组织、政府、媒体</a:t>
            </a:r>
          </a:p>
          <a:p>
            <a:pPr algn="just">
              <a:spcAft>
                <a:spcPts val="0"/>
              </a:spcAft>
            </a:pPr>
            <a:r>
              <a:rPr lang="zh-CN" altLang="zh-CN" sz="1200" kern="100" dirty="0">
                <a:latin typeface="Cambria" panose="02040503050406030204" pitchFamily="18" charset="0"/>
                <a:cs typeface="Times New Roman" panose="02020603050405020304" pitchFamily="18" charset="0"/>
              </a:rPr>
              <a:t>类别</a:t>
            </a:r>
            <a:r>
              <a:rPr lang="en-US" altLang="zh-CN" sz="1200" kern="100" dirty="0">
                <a:latin typeface="Cambria" panose="02040503050406030204" pitchFamily="18" charset="0"/>
                <a:cs typeface="Times New Roman" panose="02020603050405020304" pitchFamily="18" charset="0"/>
              </a:rPr>
              <a:t>2</a:t>
            </a:r>
            <a:r>
              <a:rPr lang="zh-CN" altLang="zh-CN" sz="1200" kern="100" dirty="0">
                <a:latin typeface="Cambria" panose="02040503050406030204" pitchFamily="18" charset="0"/>
                <a:cs typeface="Times New Roman" panose="02020603050405020304" pitchFamily="18" charset="0"/>
              </a:rPr>
              <a:t>：消费者、员工、网店商户</a:t>
            </a:r>
          </a:p>
          <a:p>
            <a:pPr algn="just">
              <a:spcAft>
                <a:spcPts val="0"/>
              </a:spcAft>
            </a:pPr>
            <a:r>
              <a:rPr lang="en-US" altLang="zh-CN" sz="1200" kern="100" dirty="0">
                <a:latin typeface="Cambria" panose="02040503050406030204" pitchFamily="18" charset="0"/>
                <a:cs typeface="Times New Roman" panose="02020603050405020304" pitchFamily="18" charset="0"/>
              </a:rPr>
              <a:t> </a:t>
            </a:r>
            <a:endParaRPr lang="zh-CN" altLang="zh-CN" sz="1200" kern="100" dirty="0">
              <a:latin typeface="Cambria" panose="02040503050406030204" pitchFamily="18" charset="0"/>
              <a:cs typeface="Times New Roman" panose="02020603050405020304" pitchFamily="18" charset="0"/>
            </a:endParaRPr>
          </a:p>
          <a:p>
            <a:pPr algn="just">
              <a:spcAft>
                <a:spcPts val="0"/>
              </a:spcAft>
            </a:pPr>
            <a:r>
              <a:rPr lang="zh-CN" altLang="zh-CN" sz="1200" kern="100" dirty="0">
                <a:latin typeface="Cambria" panose="02040503050406030204" pitchFamily="18" charset="0"/>
                <a:cs typeface="Times New Roman" panose="02020603050405020304" pitchFamily="18" charset="0"/>
              </a:rPr>
              <a:t>其他学院：</a:t>
            </a:r>
          </a:p>
          <a:p>
            <a:pPr algn="just">
              <a:spcAft>
                <a:spcPts val="0"/>
              </a:spcAft>
            </a:pPr>
            <a:r>
              <a:rPr lang="zh-CN" altLang="zh-CN" sz="1200" kern="100" dirty="0">
                <a:latin typeface="Cambria" panose="02040503050406030204" pitchFamily="18" charset="0"/>
                <a:cs typeface="Times New Roman" panose="02020603050405020304" pitchFamily="18" charset="0"/>
              </a:rPr>
              <a:t>类别</a:t>
            </a:r>
            <a:r>
              <a:rPr lang="en-US" altLang="zh-CN" sz="1200" kern="100" dirty="0">
                <a:latin typeface="Cambria" panose="02040503050406030204" pitchFamily="18" charset="0"/>
                <a:cs typeface="Times New Roman" panose="02020603050405020304" pitchFamily="18" charset="0"/>
              </a:rPr>
              <a:t>1</a:t>
            </a:r>
            <a:r>
              <a:rPr lang="zh-CN" altLang="zh-CN" sz="1200" kern="100" dirty="0">
                <a:latin typeface="Cambria" panose="02040503050406030204" pitchFamily="18" charset="0"/>
                <a:cs typeface="Times New Roman" panose="02020603050405020304" pitchFamily="18" charset="0"/>
              </a:rPr>
              <a:t>：股东、决策管理层、政府、媒体</a:t>
            </a:r>
            <a:r>
              <a:rPr lang="en-US" altLang="zh-CN" sz="1200" kern="100" dirty="0">
                <a:latin typeface="Cambria" panose="02040503050406030204" pitchFamily="18" charset="0"/>
                <a:cs typeface="Times New Roman" panose="02020603050405020304" pitchFamily="18" charset="0"/>
              </a:rPr>
              <a:t>vs</a:t>
            </a:r>
            <a:r>
              <a:rPr lang="zh-CN" altLang="zh-CN" sz="1200" kern="100" dirty="0">
                <a:latin typeface="Cambria" panose="02040503050406030204" pitchFamily="18" charset="0"/>
                <a:cs typeface="Times New Roman" panose="02020603050405020304" pitchFamily="18" charset="0"/>
              </a:rPr>
              <a:t>消费者</a:t>
            </a:r>
          </a:p>
          <a:p>
            <a:pPr algn="just">
              <a:spcAft>
                <a:spcPts val="0"/>
              </a:spcAft>
            </a:pPr>
            <a:r>
              <a:rPr lang="zh-CN" altLang="zh-CN" sz="1200" kern="100" dirty="0">
                <a:latin typeface="Cambria" panose="02040503050406030204" pitchFamily="18" charset="0"/>
                <a:cs typeface="Times New Roman" panose="02020603050405020304" pitchFamily="18" charset="0"/>
              </a:rPr>
              <a:t>类别</a:t>
            </a:r>
            <a:r>
              <a:rPr lang="en-US" altLang="zh-CN" sz="1200" kern="100" dirty="0">
                <a:latin typeface="Cambria" panose="02040503050406030204" pitchFamily="18" charset="0"/>
                <a:cs typeface="Times New Roman" panose="02020603050405020304" pitchFamily="18" charset="0"/>
              </a:rPr>
              <a:t>2</a:t>
            </a:r>
            <a:r>
              <a:rPr lang="zh-CN" altLang="zh-CN" sz="1200" kern="100" dirty="0">
                <a:latin typeface="Cambria" panose="02040503050406030204" pitchFamily="18" charset="0"/>
                <a:cs typeface="Times New Roman" panose="02020603050405020304" pitchFamily="18" charset="0"/>
              </a:rPr>
              <a:t>：环保</a:t>
            </a:r>
            <a:r>
              <a:rPr lang="en-US" altLang="zh-CN" sz="1200" kern="100" dirty="0">
                <a:latin typeface="Cambria" panose="02040503050406030204" pitchFamily="18" charset="0"/>
                <a:cs typeface="Times New Roman" panose="02020603050405020304" pitchFamily="18" charset="0"/>
              </a:rPr>
              <a:t>NGO</a:t>
            </a:r>
            <a:r>
              <a:rPr lang="zh-CN" altLang="zh-CN" sz="1200" kern="100" dirty="0">
                <a:latin typeface="Cambria" panose="02040503050406030204" pitchFamily="18" charset="0"/>
                <a:cs typeface="Times New Roman" panose="02020603050405020304" pitchFamily="18" charset="0"/>
              </a:rPr>
              <a:t>组织、员工、网店商户</a:t>
            </a:r>
          </a:p>
        </p:txBody>
      </p:sp>
    </p:spTree>
    <p:extLst>
      <p:ext uri="{BB962C8B-B14F-4D97-AF65-F5344CB8AC3E}">
        <p14:creationId xmlns:p14="http://schemas.microsoft.com/office/powerpoint/2010/main" val="21997240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典型问题 </a:t>
            </a:r>
            <a:r>
              <a:rPr lang="en-US" altLang="zh-CN" dirty="0" smtClean="0"/>
              <a:t>5</a:t>
            </a:r>
            <a:br>
              <a:rPr lang="en-US" altLang="zh-CN" dirty="0" smtClean="0"/>
            </a:br>
            <a:r>
              <a:rPr lang="zh-CN" altLang="zh-CN" sz="2000" dirty="0"/>
              <a:t>在您看来，企业通过履行社会责任</a:t>
            </a:r>
            <a:r>
              <a:rPr lang="zh-CN" altLang="zh-CN" sz="2000" dirty="0" smtClean="0"/>
              <a:t>，</a:t>
            </a:r>
            <a:r>
              <a:rPr lang="en-US" altLang="zh-CN" sz="2000" dirty="0" smtClean="0"/>
              <a:t/>
            </a:r>
            <a:br>
              <a:rPr lang="en-US" altLang="zh-CN" sz="2000" dirty="0" smtClean="0"/>
            </a:br>
            <a:r>
              <a:rPr lang="zh-CN" altLang="zh-CN" sz="2000" dirty="0" smtClean="0"/>
              <a:t>获得</a:t>
            </a:r>
            <a:r>
              <a:rPr lang="zh-CN" altLang="zh-CN" sz="2000" dirty="0"/>
              <a:t>以下收益的可能性</a:t>
            </a:r>
            <a:r>
              <a:rPr lang="zh-CN" altLang="zh-CN" sz="2000" dirty="0" smtClean="0"/>
              <a:t>如何</a:t>
            </a:r>
            <a:r>
              <a:rPr lang="zh-CN" altLang="en-US" sz="2000" dirty="0" smtClean="0"/>
              <a:t>？</a:t>
            </a:r>
            <a:endParaRPr lang="zh-CN" altLang="en-US" dirty="0"/>
          </a:p>
        </p:txBody>
      </p:sp>
      <p:pic>
        <p:nvPicPr>
          <p:cNvPr id="4" name="内容占位符 3"/>
          <p:cNvPicPr>
            <a:picLocks noGrp="1" noChangeAspect="1"/>
          </p:cNvPicPr>
          <p:nvPr>
            <p:ph idx="1"/>
          </p:nvPr>
        </p:nvPicPr>
        <p:blipFill>
          <a:blip r:embed="rId2"/>
          <a:stretch>
            <a:fillRect/>
          </a:stretch>
        </p:blipFill>
        <p:spPr>
          <a:xfrm>
            <a:off x="1097280" y="1737360"/>
            <a:ext cx="4584589" cy="2755631"/>
          </a:xfrm>
          <a:prstGeom prst="rect">
            <a:avLst/>
          </a:prstGeom>
        </p:spPr>
      </p:pic>
      <p:sp>
        <p:nvSpPr>
          <p:cNvPr id="5" name="矩形 4"/>
          <p:cNvSpPr/>
          <p:nvPr/>
        </p:nvSpPr>
        <p:spPr>
          <a:xfrm>
            <a:off x="7208520" y="286603"/>
            <a:ext cx="4800600" cy="3416320"/>
          </a:xfrm>
          <a:prstGeom prst="rect">
            <a:avLst/>
          </a:prstGeom>
        </p:spPr>
        <p:txBody>
          <a:bodyPr wrap="square">
            <a:spAutoFit/>
          </a:bodyPr>
          <a:lstStyle/>
          <a:p>
            <a:r>
              <a:rPr lang="zh-CN" altLang="en-US" dirty="0"/>
              <a:t>类别</a:t>
            </a:r>
            <a:r>
              <a:rPr lang="en-US" altLang="zh-CN" dirty="0"/>
              <a:t>1</a:t>
            </a:r>
            <a:r>
              <a:rPr lang="zh-CN" altLang="en-US" dirty="0"/>
              <a:t>：企业盈利能力（贡献率为</a:t>
            </a:r>
            <a:r>
              <a:rPr lang="en-US" altLang="zh-CN" dirty="0"/>
              <a:t>43.2%</a:t>
            </a:r>
            <a:r>
              <a:rPr lang="zh-CN" altLang="en-US" dirty="0"/>
              <a:t>）</a:t>
            </a:r>
          </a:p>
          <a:p>
            <a:r>
              <a:rPr lang="zh-CN" altLang="en-US" dirty="0"/>
              <a:t>更低的运营成本</a:t>
            </a:r>
          </a:p>
          <a:p>
            <a:r>
              <a:rPr lang="zh-CN" altLang="en-US" dirty="0"/>
              <a:t>更低的资本成本</a:t>
            </a:r>
          </a:p>
          <a:p>
            <a:r>
              <a:rPr lang="zh-CN" altLang="en-US" dirty="0"/>
              <a:t>增加收入</a:t>
            </a:r>
          </a:p>
          <a:p>
            <a:r>
              <a:rPr lang="zh-CN" altLang="en-US" dirty="0"/>
              <a:t>更高的劳动生产率</a:t>
            </a:r>
          </a:p>
          <a:p>
            <a:endParaRPr lang="zh-CN" altLang="en-US" dirty="0"/>
          </a:p>
          <a:p>
            <a:r>
              <a:rPr lang="zh-CN" altLang="en-US" dirty="0"/>
              <a:t>类别</a:t>
            </a:r>
            <a:r>
              <a:rPr lang="en-US" altLang="zh-CN" dirty="0"/>
              <a:t>2</a:t>
            </a:r>
            <a:r>
              <a:rPr lang="zh-CN" altLang="en-US" dirty="0"/>
              <a:t>：企业社会形象（贡献率</a:t>
            </a:r>
            <a:r>
              <a:rPr lang="en-US" altLang="zh-CN" dirty="0"/>
              <a:t>15.0%</a:t>
            </a:r>
            <a:r>
              <a:rPr lang="zh-CN" altLang="en-US" dirty="0"/>
              <a:t>）</a:t>
            </a:r>
          </a:p>
          <a:p>
            <a:r>
              <a:rPr lang="zh-CN" altLang="en-US" dirty="0"/>
              <a:t>更好的公众形象</a:t>
            </a:r>
          </a:p>
          <a:p>
            <a:r>
              <a:rPr lang="zh-CN" altLang="en-US" dirty="0"/>
              <a:t>更容易进入国际市场</a:t>
            </a:r>
          </a:p>
          <a:p>
            <a:r>
              <a:rPr lang="zh-CN" altLang="en-US" dirty="0"/>
              <a:t>更高的客户忠诚度</a:t>
            </a:r>
          </a:p>
          <a:p>
            <a:r>
              <a:rPr lang="zh-CN" altLang="en-US" dirty="0"/>
              <a:t>更能获得长期的生存能力</a:t>
            </a:r>
          </a:p>
          <a:p>
            <a:r>
              <a:rPr lang="zh-CN" altLang="en-US" dirty="0"/>
              <a:t>更良好的社区关系</a:t>
            </a:r>
          </a:p>
        </p:txBody>
      </p:sp>
      <p:graphicFrame>
        <p:nvGraphicFramePr>
          <p:cNvPr id="6" name="图表 5"/>
          <p:cNvGraphicFramePr/>
          <p:nvPr>
            <p:extLst>
              <p:ext uri="{D42A27DB-BD31-4B8C-83A1-F6EECF244321}">
                <p14:modId xmlns:p14="http://schemas.microsoft.com/office/powerpoint/2010/main" val="1370471054"/>
              </p:ext>
            </p:extLst>
          </p:nvPr>
        </p:nvGraphicFramePr>
        <p:xfrm>
          <a:off x="935935" y="4828271"/>
          <a:ext cx="3672840" cy="201168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图表 6"/>
          <p:cNvGraphicFramePr/>
          <p:nvPr>
            <p:extLst>
              <p:ext uri="{D42A27DB-BD31-4B8C-83A1-F6EECF244321}">
                <p14:modId xmlns:p14="http://schemas.microsoft.com/office/powerpoint/2010/main" val="3281522502"/>
              </p:ext>
            </p:extLst>
          </p:nvPr>
        </p:nvGraphicFramePr>
        <p:xfrm>
          <a:off x="7056120" y="4114800"/>
          <a:ext cx="4572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图表 7"/>
          <p:cNvGraphicFramePr/>
          <p:nvPr>
            <p:extLst>
              <p:ext uri="{D42A27DB-BD31-4B8C-83A1-F6EECF244321}">
                <p14:modId xmlns:p14="http://schemas.microsoft.com/office/powerpoint/2010/main" val="646155055"/>
              </p:ext>
            </p:extLst>
          </p:nvPr>
        </p:nvGraphicFramePr>
        <p:xfrm>
          <a:off x="3822589" y="4846320"/>
          <a:ext cx="3718560" cy="201168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4625431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 </a:t>
            </a:r>
            <a:r>
              <a:rPr lang="en-US" altLang="zh-CN" dirty="0" smtClean="0"/>
              <a:t>6</a:t>
            </a:r>
            <a:br>
              <a:rPr lang="en-US" altLang="zh-CN" dirty="0" smtClean="0"/>
            </a:br>
            <a:r>
              <a:rPr lang="zh-CN" altLang="zh-CN" sz="3200" dirty="0"/>
              <a:t>学生感知到的社会责任决策挑战</a:t>
            </a:r>
            <a:endParaRPr lang="zh-CN" altLang="en-US" sz="3200" dirty="0"/>
          </a:p>
        </p:txBody>
      </p:sp>
      <p:graphicFrame>
        <p:nvGraphicFramePr>
          <p:cNvPr id="6" name="内容占位符 5"/>
          <p:cNvGraphicFramePr>
            <a:graphicFrameLocks noGrp="1"/>
          </p:cNvGraphicFramePr>
          <p:nvPr>
            <p:ph idx="1"/>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470536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 </a:t>
            </a:r>
            <a:r>
              <a:rPr lang="en-US" altLang="zh-CN" dirty="0" smtClean="0"/>
              <a:t>6 </a:t>
            </a:r>
            <a:r>
              <a:rPr lang="zh-CN" altLang="en-US" dirty="0" smtClean="0"/>
              <a:t>（结果）</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1168215595"/>
              </p:ext>
            </p:extLst>
          </p:nvPr>
        </p:nvGraphicFramePr>
        <p:xfrm>
          <a:off x="1097280" y="1737360"/>
          <a:ext cx="6233477" cy="2470468"/>
        </p:xfrm>
        <a:graphic>
          <a:graphicData uri="http://schemas.openxmlformats.org/drawingml/2006/chart">
            <c:chart xmlns:c="http://schemas.openxmlformats.org/drawingml/2006/chart" xmlns:r="http://schemas.openxmlformats.org/officeDocument/2006/relationships" r:id="rId2"/>
          </a:graphicData>
        </a:graphic>
      </p:graphicFrame>
      <p:pic>
        <p:nvPicPr>
          <p:cNvPr id="6" name="图片 5"/>
          <p:cNvPicPr>
            <a:picLocks noChangeAspect="1"/>
          </p:cNvPicPr>
          <p:nvPr/>
        </p:nvPicPr>
        <p:blipFill>
          <a:blip r:embed="rId3"/>
          <a:stretch>
            <a:fillRect/>
          </a:stretch>
        </p:blipFill>
        <p:spPr>
          <a:xfrm>
            <a:off x="7232705" y="1592039"/>
            <a:ext cx="4349290" cy="2614201"/>
          </a:xfrm>
          <a:prstGeom prst="rect">
            <a:avLst/>
          </a:prstGeom>
        </p:spPr>
      </p:pic>
      <p:pic>
        <p:nvPicPr>
          <p:cNvPr id="7" name="图片 6"/>
          <p:cNvPicPr>
            <a:picLocks noChangeAspect="1"/>
          </p:cNvPicPr>
          <p:nvPr/>
        </p:nvPicPr>
        <p:blipFill>
          <a:blip r:embed="rId4"/>
          <a:stretch>
            <a:fillRect/>
          </a:stretch>
        </p:blipFill>
        <p:spPr>
          <a:xfrm>
            <a:off x="7232705" y="4204575"/>
            <a:ext cx="4349290" cy="2614201"/>
          </a:xfrm>
          <a:prstGeom prst="rect">
            <a:avLst/>
          </a:prstGeom>
        </p:spPr>
      </p:pic>
      <p:graphicFrame>
        <p:nvGraphicFramePr>
          <p:cNvPr id="8" name="图表 7"/>
          <p:cNvGraphicFramePr/>
          <p:nvPr>
            <p:extLst>
              <p:ext uri="{D42A27DB-BD31-4B8C-83A1-F6EECF244321}">
                <p14:modId xmlns:p14="http://schemas.microsoft.com/office/powerpoint/2010/main" val="3340165968"/>
              </p:ext>
            </p:extLst>
          </p:nvPr>
        </p:nvGraphicFramePr>
        <p:xfrm>
          <a:off x="1097279" y="3916680"/>
          <a:ext cx="6135425" cy="290209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6337223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典型问题 </a:t>
            </a:r>
            <a:r>
              <a:rPr lang="en-US" altLang="zh-CN" dirty="0" smtClean="0"/>
              <a:t>7</a:t>
            </a:r>
            <a:br>
              <a:rPr lang="en-US" altLang="zh-CN" dirty="0" smtClean="0"/>
            </a:br>
            <a:r>
              <a:rPr lang="zh-CN" altLang="zh-CN" sz="2700" dirty="0"/>
              <a:t>您认为企业在履行社会责任时</a:t>
            </a:r>
            <a:r>
              <a:rPr lang="zh-CN" altLang="zh-CN" sz="2700" dirty="0" smtClean="0"/>
              <a:t>，</a:t>
            </a:r>
            <a:r>
              <a:rPr lang="en-US" altLang="zh-CN" sz="2700" dirty="0" smtClean="0"/>
              <a:t/>
            </a:r>
            <a:br>
              <a:rPr lang="en-US" altLang="zh-CN" sz="2700" dirty="0" smtClean="0"/>
            </a:br>
            <a:r>
              <a:rPr lang="zh-CN" altLang="zh-CN" sz="2700" dirty="0" smtClean="0"/>
              <a:t>在</a:t>
            </a:r>
            <a:r>
              <a:rPr lang="zh-CN" altLang="zh-CN" sz="2700" dirty="0"/>
              <a:t>以下情境中面临决策困境的可能性有多</a:t>
            </a:r>
            <a:r>
              <a:rPr lang="zh-CN" altLang="zh-CN" sz="2700" dirty="0" smtClean="0"/>
              <a:t>大</a:t>
            </a:r>
            <a:r>
              <a:rPr lang="zh-CN" altLang="en-US" sz="2700" dirty="0" smtClean="0"/>
              <a:t>？</a:t>
            </a:r>
            <a:endParaRPr lang="zh-CN" altLang="en-US" sz="2700"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513114832"/>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56559591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典型问题 </a:t>
            </a:r>
            <a:r>
              <a:rPr lang="en-US" altLang="zh-CN" dirty="0" smtClean="0"/>
              <a:t>8</a:t>
            </a:r>
            <a:br>
              <a:rPr lang="en-US" altLang="zh-CN" dirty="0" smtClean="0"/>
            </a:br>
            <a:r>
              <a:rPr lang="zh-CN" altLang="zh-CN" sz="4000" dirty="0"/>
              <a:t>如何保证企业有效履行社会</a:t>
            </a:r>
            <a:r>
              <a:rPr lang="zh-CN" altLang="zh-CN" sz="4000" dirty="0" smtClean="0"/>
              <a:t>责任</a:t>
            </a:r>
            <a:r>
              <a:rPr lang="zh-CN" altLang="en-US" sz="4000" dirty="0" smtClean="0"/>
              <a:t>？</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3007846212"/>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
        <p:nvSpPr>
          <p:cNvPr id="5" name="矩形 4"/>
          <p:cNvSpPr/>
          <p:nvPr/>
        </p:nvSpPr>
        <p:spPr>
          <a:xfrm>
            <a:off x="7650480" y="3139440"/>
            <a:ext cx="4267200" cy="2308324"/>
          </a:xfrm>
          <a:prstGeom prst="rect">
            <a:avLst/>
          </a:prstGeom>
        </p:spPr>
        <p:txBody>
          <a:bodyPr wrap="square">
            <a:spAutoFit/>
          </a:bodyPr>
          <a:lstStyle/>
          <a:p>
            <a:r>
              <a:rPr lang="zh-CN" altLang="en-US" dirty="0" smtClean="0"/>
              <a:t>例如：商学院</a:t>
            </a:r>
            <a:r>
              <a:rPr lang="zh-CN" altLang="en-US" dirty="0"/>
              <a:t>、管理学院：</a:t>
            </a:r>
          </a:p>
          <a:p>
            <a:r>
              <a:rPr lang="zh-CN" altLang="en-US" dirty="0" smtClean="0"/>
              <a:t>类别</a:t>
            </a:r>
            <a:r>
              <a:rPr lang="en-US" altLang="zh-CN" dirty="0" smtClean="0"/>
              <a:t>1</a:t>
            </a:r>
            <a:r>
              <a:rPr lang="zh-CN" altLang="en-US" dirty="0"/>
              <a:t>：公开承诺遵守商业道德、制订员工行为守则、在董事会设立专门的指导委员会</a:t>
            </a:r>
          </a:p>
          <a:p>
            <a:r>
              <a:rPr lang="zh-CN" altLang="en-US" dirty="0"/>
              <a:t>类别</a:t>
            </a:r>
            <a:r>
              <a:rPr lang="en-US" altLang="zh-CN" dirty="0" smtClean="0"/>
              <a:t>2</a:t>
            </a:r>
            <a:r>
              <a:rPr lang="zh-CN" altLang="en-US" dirty="0"/>
              <a:t>：制定明确的企业社会责任战略、定期发布企业社会责任报告、在运营管理中积极采纳相关行业规范或国际标准</a:t>
            </a:r>
          </a:p>
          <a:p>
            <a:r>
              <a:rPr lang="zh-CN" altLang="en-US" dirty="0" smtClean="0"/>
              <a:t>类别</a:t>
            </a:r>
            <a:r>
              <a:rPr lang="en-US" altLang="zh-CN" dirty="0" smtClean="0"/>
              <a:t>3</a:t>
            </a:r>
            <a:r>
              <a:rPr lang="zh-CN" altLang="en-US" dirty="0"/>
              <a:t>：强调实现盈利才能更好履行责任</a:t>
            </a:r>
          </a:p>
        </p:txBody>
      </p:sp>
    </p:spTree>
    <p:extLst>
      <p:ext uri="{BB962C8B-B14F-4D97-AF65-F5344CB8AC3E}">
        <p14:creationId xmlns:p14="http://schemas.microsoft.com/office/powerpoint/2010/main" val="338493010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a:t>
            </a:r>
            <a:r>
              <a:rPr lang="en-US" altLang="zh-CN" dirty="0" smtClean="0"/>
              <a:t>9</a:t>
            </a:r>
            <a:br>
              <a:rPr lang="en-US" altLang="zh-CN" dirty="0" smtClean="0"/>
            </a:br>
            <a:r>
              <a:rPr lang="zh-CN" altLang="en-US" sz="3600" dirty="0" smtClean="0"/>
              <a:t>改进教学的措施</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3663977849"/>
              </p:ext>
            </p:extLst>
          </p:nvPr>
        </p:nvGraphicFramePr>
        <p:xfrm>
          <a:off x="0"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
        <p:nvSpPr>
          <p:cNvPr id="5" name="矩形 4"/>
          <p:cNvSpPr/>
          <p:nvPr/>
        </p:nvSpPr>
        <p:spPr>
          <a:xfrm>
            <a:off x="6614160" y="1737360"/>
            <a:ext cx="5577840" cy="4247317"/>
          </a:xfrm>
          <a:prstGeom prst="rect">
            <a:avLst/>
          </a:prstGeom>
        </p:spPr>
        <p:txBody>
          <a:bodyPr wrap="square">
            <a:spAutoFit/>
          </a:bodyPr>
          <a:lstStyle/>
          <a:p>
            <a:r>
              <a:rPr lang="en-US" altLang="zh-CN" dirty="0"/>
              <a:t>1. </a:t>
            </a:r>
          </a:p>
          <a:p>
            <a:r>
              <a:rPr lang="zh-CN" altLang="en-US" dirty="0"/>
              <a:t>在教学中提供体验式学习或实地学习</a:t>
            </a:r>
          </a:p>
          <a:p>
            <a:r>
              <a:rPr lang="zh-CN" altLang="en-US" dirty="0"/>
              <a:t>鼓励将企业社会责任或可持续发展作为毕业论文研究的选题重点领域</a:t>
            </a:r>
          </a:p>
          <a:p>
            <a:r>
              <a:rPr lang="zh-CN" altLang="en-US" dirty="0"/>
              <a:t>为学生提供企业社会责任和可持续发展相关实习</a:t>
            </a:r>
          </a:p>
          <a:p>
            <a:r>
              <a:rPr lang="zh-CN" altLang="en-US" dirty="0"/>
              <a:t>向招聘单位介绍这些内容在课程中的重要性</a:t>
            </a:r>
          </a:p>
          <a:p>
            <a:r>
              <a:rPr lang="zh-CN" altLang="en-US" dirty="0"/>
              <a:t>在其他课程中对相关议题进行批判性思考和分析</a:t>
            </a:r>
          </a:p>
          <a:p>
            <a:r>
              <a:rPr lang="en-US" altLang="zh-CN" dirty="0"/>
              <a:t>2.</a:t>
            </a:r>
          </a:p>
          <a:p>
            <a:r>
              <a:rPr lang="zh-CN" altLang="en-US" dirty="0"/>
              <a:t>邀请行业专家或企业管理者举行讲座</a:t>
            </a:r>
          </a:p>
          <a:p>
            <a:r>
              <a:rPr lang="zh-CN" altLang="en-US" dirty="0"/>
              <a:t>增加关于工商业与社会问题的选修课</a:t>
            </a:r>
          </a:p>
          <a:p>
            <a:r>
              <a:rPr lang="zh-CN" altLang="en-US" dirty="0"/>
              <a:t>增加关于工商业与环境问题的选修课</a:t>
            </a:r>
          </a:p>
          <a:p>
            <a:r>
              <a:rPr lang="en-US" altLang="zh-CN" dirty="0"/>
              <a:t>3.</a:t>
            </a:r>
          </a:p>
          <a:p>
            <a:r>
              <a:rPr lang="zh-CN" altLang="en-US" dirty="0"/>
              <a:t>将社会责任主题融入核心课程</a:t>
            </a:r>
          </a:p>
          <a:p>
            <a:r>
              <a:rPr lang="zh-CN" altLang="en-US" dirty="0"/>
              <a:t>将环境保护主题融入核心课程</a:t>
            </a:r>
          </a:p>
          <a:p>
            <a:r>
              <a:rPr lang="zh-CN" altLang="en-US" dirty="0"/>
              <a:t>鼓励教师在课堂中引入更多适当的案例</a:t>
            </a:r>
          </a:p>
        </p:txBody>
      </p:sp>
    </p:spTree>
    <p:extLst>
      <p:ext uri="{BB962C8B-B14F-4D97-AF65-F5344CB8AC3E}">
        <p14:creationId xmlns:p14="http://schemas.microsoft.com/office/powerpoint/2010/main" val="59986443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初步结论</a:t>
            </a:r>
            <a:endParaRPr lang="zh-CN" altLang="en-US" dirty="0"/>
          </a:p>
        </p:txBody>
      </p:sp>
      <p:sp>
        <p:nvSpPr>
          <p:cNvPr id="3" name="内容占位符 2"/>
          <p:cNvSpPr>
            <a:spLocks noGrp="1"/>
          </p:cNvSpPr>
          <p:nvPr>
            <p:ph idx="1"/>
          </p:nvPr>
        </p:nvSpPr>
        <p:spPr/>
        <p:txBody>
          <a:bodyPr>
            <a:normAutofit/>
          </a:bodyPr>
          <a:lstStyle/>
          <a:p>
            <a:r>
              <a:rPr lang="zh-CN" altLang="en-US" sz="2400" dirty="0" smtClean="0"/>
              <a:t>认知状况</a:t>
            </a:r>
            <a:endParaRPr lang="en-US" altLang="zh-CN" sz="2400" dirty="0" smtClean="0"/>
          </a:p>
          <a:p>
            <a:pPr lvl="1"/>
            <a:r>
              <a:rPr lang="zh-CN" altLang="en-US" sz="2000" dirty="0" smtClean="0"/>
              <a:t>议题项识别（竞争优势 </a:t>
            </a:r>
            <a:r>
              <a:rPr lang="en-US" altLang="zh-CN" sz="2000" dirty="0" smtClean="0"/>
              <a:t>vs. </a:t>
            </a:r>
            <a:r>
              <a:rPr lang="zh-CN" altLang="en-US" sz="2000" dirty="0" smtClean="0"/>
              <a:t>共享价值）</a:t>
            </a:r>
            <a:endParaRPr lang="en-US" altLang="zh-CN" sz="2000" dirty="0" smtClean="0"/>
          </a:p>
          <a:p>
            <a:pPr lvl="1"/>
            <a:r>
              <a:rPr lang="zh-CN" altLang="en-US" sz="2000" dirty="0" smtClean="0"/>
              <a:t>相关方识别（理论原则</a:t>
            </a:r>
            <a:r>
              <a:rPr lang="zh-CN" altLang="en-US" sz="2000" dirty="0"/>
              <a:t> </a:t>
            </a:r>
            <a:r>
              <a:rPr lang="en-US" altLang="zh-CN" sz="2000" dirty="0"/>
              <a:t>vs</a:t>
            </a:r>
            <a:r>
              <a:rPr lang="en-US" altLang="zh-CN" sz="2000" dirty="0" smtClean="0"/>
              <a:t>. </a:t>
            </a:r>
            <a:r>
              <a:rPr lang="zh-CN" altLang="en-US" sz="2000" dirty="0" smtClean="0"/>
              <a:t>情境嵌入）</a:t>
            </a:r>
            <a:endParaRPr lang="en-US" altLang="zh-CN" sz="2000" dirty="0" smtClean="0"/>
          </a:p>
          <a:p>
            <a:r>
              <a:rPr lang="zh-CN" altLang="en-US" sz="2400" dirty="0" smtClean="0"/>
              <a:t>行为倾向</a:t>
            </a:r>
            <a:endParaRPr lang="en-US" altLang="zh-CN" sz="2400" dirty="0" smtClean="0"/>
          </a:p>
          <a:p>
            <a:pPr lvl="1"/>
            <a:r>
              <a:rPr lang="zh-CN" altLang="en-US" sz="2000" dirty="0" smtClean="0"/>
              <a:t>责任决策倾向（敏感度 </a:t>
            </a:r>
            <a:r>
              <a:rPr lang="en-US" altLang="zh-CN" sz="2000" dirty="0"/>
              <a:t>vs</a:t>
            </a:r>
            <a:r>
              <a:rPr lang="en-US" altLang="zh-CN" sz="2000" dirty="0" smtClean="0"/>
              <a:t>. </a:t>
            </a:r>
            <a:r>
              <a:rPr lang="zh-CN" altLang="en-US" sz="2000" dirty="0" smtClean="0"/>
              <a:t>框架</a:t>
            </a:r>
            <a:r>
              <a:rPr lang="zh-CN" altLang="en-US" sz="2000" dirty="0"/>
              <a:t>、</a:t>
            </a:r>
            <a:r>
              <a:rPr lang="zh-CN" altLang="en-US" sz="2000" dirty="0" smtClean="0"/>
              <a:t>信息）</a:t>
            </a:r>
            <a:endParaRPr lang="en-US" altLang="zh-CN" sz="2000" dirty="0"/>
          </a:p>
          <a:p>
            <a:pPr lvl="1"/>
            <a:r>
              <a:rPr lang="zh-CN" altLang="en-US" sz="2000" dirty="0" smtClean="0"/>
              <a:t>管理控制倾向（承诺 </a:t>
            </a:r>
            <a:r>
              <a:rPr lang="en-US" altLang="zh-CN" sz="2000" dirty="0" smtClean="0"/>
              <a:t>vs. </a:t>
            </a:r>
            <a:r>
              <a:rPr lang="zh-CN" altLang="en-US" sz="2000" dirty="0" smtClean="0"/>
              <a:t>融合）</a:t>
            </a:r>
            <a:endParaRPr lang="en-US" altLang="zh-CN" sz="2000" dirty="0" smtClean="0"/>
          </a:p>
          <a:p>
            <a:r>
              <a:rPr lang="zh-CN" altLang="en-US" sz="2400" dirty="0" smtClean="0"/>
              <a:t>学习期望</a:t>
            </a:r>
            <a:endParaRPr lang="en-US" altLang="zh-CN" sz="2400" dirty="0" smtClean="0"/>
          </a:p>
          <a:p>
            <a:pPr lvl="1"/>
            <a:r>
              <a:rPr lang="zh-CN" altLang="en-US" sz="2000" dirty="0" smtClean="0"/>
              <a:t>思维模式（悖论 </a:t>
            </a:r>
            <a:r>
              <a:rPr lang="en-US" altLang="zh-CN" sz="2000" dirty="0" smtClean="0"/>
              <a:t>vs. </a:t>
            </a:r>
            <a:r>
              <a:rPr lang="zh-CN" altLang="en-US" sz="2000" dirty="0" smtClean="0"/>
              <a:t>整合）</a:t>
            </a:r>
            <a:endParaRPr lang="en-US" altLang="zh-CN" sz="2000" dirty="0" smtClean="0"/>
          </a:p>
          <a:p>
            <a:pPr lvl="1"/>
            <a:r>
              <a:rPr lang="zh-CN" altLang="en-US" sz="2000" dirty="0" smtClean="0"/>
              <a:t>学习方式（关切 </a:t>
            </a:r>
            <a:r>
              <a:rPr lang="en-US" altLang="zh-CN" sz="2000" dirty="0" smtClean="0"/>
              <a:t>vs. </a:t>
            </a:r>
            <a:r>
              <a:rPr lang="zh-CN" altLang="en-US" sz="2000" dirty="0" smtClean="0"/>
              <a:t>范式）</a:t>
            </a:r>
            <a:endParaRPr lang="zh-CN" altLang="en-US" sz="2000" dirty="0"/>
          </a:p>
        </p:txBody>
      </p:sp>
    </p:spTree>
    <p:extLst>
      <p:ext uri="{BB962C8B-B14F-4D97-AF65-F5344CB8AC3E}">
        <p14:creationId xmlns:p14="http://schemas.microsoft.com/office/powerpoint/2010/main" val="23415314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调查目的</a:t>
            </a:r>
            <a:endParaRPr lang="zh-CN" altLang="en-US" dirty="0"/>
          </a:p>
        </p:txBody>
      </p:sp>
      <p:sp>
        <p:nvSpPr>
          <p:cNvPr id="3" name="内容占位符 2"/>
          <p:cNvSpPr>
            <a:spLocks noGrp="1"/>
          </p:cNvSpPr>
          <p:nvPr>
            <p:ph idx="1"/>
          </p:nvPr>
        </p:nvSpPr>
        <p:spPr/>
        <p:txBody>
          <a:bodyPr/>
          <a:lstStyle/>
          <a:p>
            <a:r>
              <a:rPr lang="zh-CN" altLang="en-US" dirty="0" smtClean="0"/>
              <a:t>了解高校学生：</a:t>
            </a:r>
            <a:endParaRPr lang="en-US" altLang="zh-CN" dirty="0" smtClean="0"/>
          </a:p>
          <a:p>
            <a:r>
              <a:rPr lang="zh-CN" altLang="en-US" dirty="0" smtClean="0"/>
              <a:t>对企业可持续发展的基本认知现状</a:t>
            </a:r>
            <a:endParaRPr lang="en-US" altLang="zh-CN" dirty="0" smtClean="0"/>
          </a:p>
          <a:p>
            <a:r>
              <a:rPr lang="zh-CN" altLang="en-US" dirty="0" smtClean="0"/>
              <a:t>在相关实践中可能的行为倾向</a:t>
            </a:r>
            <a:endParaRPr lang="en-US" altLang="zh-CN" dirty="0" smtClean="0"/>
          </a:p>
          <a:p>
            <a:r>
              <a:rPr lang="zh-CN" altLang="en-US" dirty="0"/>
              <a:t>改进</a:t>
            </a:r>
            <a:r>
              <a:rPr lang="zh-CN" altLang="en-US" dirty="0" smtClean="0"/>
              <a:t>相关课程设计的主要期望</a:t>
            </a:r>
            <a:endParaRPr lang="zh-CN" altLang="en-US" dirty="0"/>
          </a:p>
        </p:txBody>
      </p:sp>
      <p:graphicFrame>
        <p:nvGraphicFramePr>
          <p:cNvPr id="4" name="图表 3"/>
          <p:cNvGraphicFramePr/>
          <p:nvPr>
            <p:extLst>
              <p:ext uri="{D42A27DB-BD31-4B8C-83A1-F6EECF244321}">
                <p14:modId xmlns:p14="http://schemas.microsoft.com/office/powerpoint/2010/main" val="2858754689"/>
              </p:ext>
            </p:extLst>
          </p:nvPr>
        </p:nvGraphicFramePr>
        <p:xfrm>
          <a:off x="4825364" y="3368040"/>
          <a:ext cx="6635116" cy="31007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0361318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调查方法</a:t>
            </a:r>
            <a:endParaRPr lang="zh-CN" altLang="en-US" dirty="0"/>
          </a:p>
        </p:txBody>
      </p:sp>
      <p:sp>
        <p:nvSpPr>
          <p:cNvPr id="3" name="内容占位符 2"/>
          <p:cNvSpPr>
            <a:spLocks noGrp="1"/>
          </p:cNvSpPr>
          <p:nvPr>
            <p:ph idx="1"/>
          </p:nvPr>
        </p:nvSpPr>
        <p:spPr/>
        <p:txBody>
          <a:bodyPr/>
          <a:lstStyle/>
          <a:p>
            <a:r>
              <a:rPr lang="zh-CN" altLang="zh-CN" dirty="0"/>
              <a:t>采用问卷调查法</a:t>
            </a:r>
          </a:p>
          <a:p>
            <a:pPr lvl="0"/>
            <a:r>
              <a:rPr lang="zh-CN" altLang="zh-CN" dirty="0"/>
              <a:t>问卷设计</a:t>
            </a:r>
            <a:r>
              <a:rPr lang="zh-CN" altLang="zh-CN" dirty="0" smtClean="0"/>
              <a:t>：依据</a:t>
            </a:r>
            <a:r>
              <a:rPr lang="zh-CN" altLang="zh-CN" dirty="0"/>
              <a:t>以往学生态度调查（</a:t>
            </a:r>
            <a:r>
              <a:rPr lang="en-US" altLang="zh-CN" dirty="0"/>
              <a:t>Aspen, 2007; PRME 2013</a:t>
            </a:r>
            <a:r>
              <a:rPr lang="zh-CN" altLang="zh-CN" dirty="0"/>
              <a:t>），</a:t>
            </a:r>
            <a:r>
              <a:rPr lang="zh-CN" altLang="zh-CN" dirty="0" smtClean="0"/>
              <a:t>以及相关文献设计</a:t>
            </a:r>
            <a:r>
              <a:rPr lang="zh-CN" altLang="en-US" dirty="0" smtClean="0"/>
              <a:t>，初稿</a:t>
            </a:r>
            <a:r>
              <a:rPr lang="zh-CN" altLang="zh-CN" dirty="0" smtClean="0"/>
              <a:t>提交</a:t>
            </a:r>
            <a:r>
              <a:rPr lang="zh-CN" altLang="zh-CN" dirty="0"/>
              <a:t>教育专家进行审阅，并根据反馈意见进行修改。</a:t>
            </a:r>
          </a:p>
          <a:p>
            <a:pPr lvl="0"/>
            <a:r>
              <a:rPr lang="zh-CN" altLang="zh-CN" dirty="0"/>
              <a:t>预调查：问卷初步形成后，</a:t>
            </a:r>
            <a:r>
              <a:rPr lang="zh-CN" altLang="zh-CN" dirty="0" smtClean="0"/>
              <a:t>对</a:t>
            </a:r>
            <a:r>
              <a:rPr lang="zh-CN" altLang="en-US" dirty="0" smtClean="0"/>
              <a:t>某</a:t>
            </a:r>
            <a:r>
              <a:rPr lang="zh-CN" altLang="zh-CN" dirty="0" smtClean="0"/>
              <a:t>工商</a:t>
            </a:r>
            <a:r>
              <a:rPr lang="zh-CN" altLang="zh-CN" dirty="0"/>
              <a:t>管理学院的选修企业社会责任课的</a:t>
            </a:r>
            <a:r>
              <a:rPr lang="en-US" altLang="zh-CN" dirty="0"/>
              <a:t>40</a:t>
            </a:r>
            <a:r>
              <a:rPr lang="zh-CN" altLang="zh-CN" dirty="0"/>
              <a:t>名</a:t>
            </a:r>
            <a:r>
              <a:rPr lang="en-US" altLang="zh-CN" dirty="0"/>
              <a:t>MBA</a:t>
            </a:r>
            <a:r>
              <a:rPr lang="zh-CN" altLang="zh-CN" dirty="0"/>
              <a:t>学生进行预调查，根据被调查者反馈和问卷填写情况，问卷表述没有歧义，也没有不易理解的题目，但个别条目的内容有重复。据此，对问卷进行修改。</a:t>
            </a:r>
          </a:p>
          <a:p>
            <a:pPr lvl="0"/>
            <a:r>
              <a:rPr lang="zh-CN" altLang="zh-CN" dirty="0"/>
              <a:t>问卷调查：问卷以在线问卷、电子问卷和纸版问卷</a:t>
            </a:r>
            <a:r>
              <a:rPr lang="en-US" altLang="zh-CN" dirty="0"/>
              <a:t>3</a:t>
            </a:r>
            <a:r>
              <a:rPr lang="zh-CN" altLang="zh-CN" dirty="0"/>
              <a:t>种形式下发，于</a:t>
            </a:r>
            <a:r>
              <a:rPr lang="en-US" altLang="zh-CN" dirty="0"/>
              <a:t>2014</a:t>
            </a:r>
            <a:r>
              <a:rPr lang="zh-CN" altLang="zh-CN" dirty="0"/>
              <a:t>年</a:t>
            </a:r>
            <a:r>
              <a:rPr lang="en-US" altLang="zh-CN" dirty="0"/>
              <a:t>6</a:t>
            </a:r>
            <a:r>
              <a:rPr lang="zh-CN" altLang="zh-CN" dirty="0"/>
              <a:t>月</a:t>
            </a:r>
            <a:r>
              <a:rPr lang="en-US" altLang="zh-CN" dirty="0"/>
              <a:t>10</a:t>
            </a:r>
            <a:r>
              <a:rPr lang="zh-CN" altLang="zh-CN" dirty="0"/>
              <a:t>日至</a:t>
            </a:r>
            <a:r>
              <a:rPr lang="en-US" altLang="zh-CN" dirty="0"/>
              <a:t>2014</a:t>
            </a:r>
            <a:r>
              <a:rPr lang="zh-CN" altLang="zh-CN" dirty="0"/>
              <a:t>年</a:t>
            </a:r>
            <a:r>
              <a:rPr lang="en-US" altLang="zh-CN" dirty="0"/>
              <a:t>7</a:t>
            </a:r>
            <a:r>
              <a:rPr lang="zh-CN" altLang="zh-CN" dirty="0"/>
              <a:t>月</a:t>
            </a:r>
            <a:r>
              <a:rPr lang="en-US" altLang="zh-CN" dirty="0"/>
              <a:t>4</a:t>
            </a:r>
            <a:r>
              <a:rPr lang="zh-CN" altLang="zh-CN" dirty="0" smtClean="0"/>
              <a:t>日对</a:t>
            </a:r>
            <a:r>
              <a:rPr lang="en-US" altLang="zh-CN" dirty="0"/>
              <a:t>10</a:t>
            </a:r>
            <a:r>
              <a:rPr lang="zh-CN" altLang="zh-CN" dirty="0"/>
              <a:t>余所商学院</a:t>
            </a:r>
            <a:r>
              <a:rPr lang="en-US" altLang="zh-CN" dirty="0"/>
              <a:t>MBA</a:t>
            </a:r>
            <a:r>
              <a:rPr lang="zh-CN" altLang="zh-CN" dirty="0"/>
              <a:t>、高校环境学院硕士、本科</a:t>
            </a:r>
            <a:r>
              <a:rPr lang="zh-CN" altLang="zh-CN" dirty="0" smtClean="0"/>
              <a:t>学生</a:t>
            </a:r>
            <a:r>
              <a:rPr lang="zh-CN" altLang="en-US" dirty="0"/>
              <a:t>进行</a:t>
            </a:r>
            <a:r>
              <a:rPr lang="zh-CN" altLang="zh-CN" dirty="0" smtClean="0"/>
              <a:t>调查</a:t>
            </a:r>
            <a:r>
              <a:rPr lang="zh-CN" altLang="zh-CN" dirty="0"/>
              <a:t>。</a:t>
            </a:r>
          </a:p>
          <a:p>
            <a:endParaRPr lang="zh-CN" altLang="en-US" dirty="0"/>
          </a:p>
        </p:txBody>
      </p:sp>
    </p:spTree>
    <p:extLst>
      <p:ext uri="{BB962C8B-B14F-4D97-AF65-F5344CB8AC3E}">
        <p14:creationId xmlns:p14="http://schemas.microsoft.com/office/powerpoint/2010/main" val="36636439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调查内容</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1)	</a:t>
            </a:r>
            <a:r>
              <a:rPr lang="zh-CN" altLang="en-US" dirty="0"/>
              <a:t>学生基本信息</a:t>
            </a:r>
          </a:p>
          <a:p>
            <a:r>
              <a:rPr lang="zh-CN" altLang="en-US" dirty="0"/>
              <a:t>包括学生一般信息、就读学校、就读学院、工作经历和毕业后</a:t>
            </a:r>
            <a:r>
              <a:rPr lang="en-US" altLang="zh-CN" dirty="0"/>
              <a:t>1</a:t>
            </a:r>
            <a:r>
              <a:rPr lang="zh-CN" altLang="en-US" dirty="0"/>
              <a:t>年内及</a:t>
            </a:r>
            <a:r>
              <a:rPr lang="en-US" altLang="zh-CN" dirty="0"/>
              <a:t>5</a:t>
            </a:r>
            <a:r>
              <a:rPr lang="zh-CN" altLang="en-US" dirty="0"/>
              <a:t>年后的个人规划。</a:t>
            </a:r>
          </a:p>
          <a:p>
            <a:r>
              <a:rPr lang="en-US" altLang="zh-CN" dirty="0"/>
              <a:t>2)	</a:t>
            </a:r>
            <a:r>
              <a:rPr lang="zh-CN" altLang="en-US" dirty="0"/>
              <a:t>对企业社会责任的认知和态度</a:t>
            </a:r>
          </a:p>
          <a:p>
            <a:r>
              <a:rPr lang="en-US" altLang="zh-CN" dirty="0"/>
              <a:t>-	</a:t>
            </a:r>
            <a:r>
              <a:rPr lang="zh-CN" altLang="en-US" dirty="0"/>
              <a:t>模拟情境下的企业决策</a:t>
            </a:r>
          </a:p>
          <a:p>
            <a:r>
              <a:rPr lang="en-US" altLang="zh-CN" dirty="0"/>
              <a:t>-	</a:t>
            </a:r>
            <a:r>
              <a:rPr lang="zh-CN" altLang="en-US" dirty="0"/>
              <a:t>对企业社会责任的认知：如何定义“经营良好”的公司、企业的主要职责、企业的利益相关方重要性、企业履行社会责任的可能收益</a:t>
            </a:r>
          </a:p>
          <a:p>
            <a:r>
              <a:rPr lang="en-US" altLang="zh-CN" dirty="0"/>
              <a:t>-	</a:t>
            </a:r>
            <a:r>
              <a:rPr lang="zh-CN" altLang="en-US" dirty="0"/>
              <a:t>对企业管理面临挑战的认知：企业高层决策者面临各项挑战的严峻程度、企业履行社会责任面临各种困境的可能性</a:t>
            </a:r>
          </a:p>
          <a:p>
            <a:r>
              <a:rPr lang="en-US" altLang="zh-CN" dirty="0"/>
              <a:t>-	</a:t>
            </a:r>
            <a:r>
              <a:rPr lang="zh-CN" altLang="en-US" dirty="0"/>
              <a:t>保证企业有效履行社会责任的关键途径</a:t>
            </a:r>
          </a:p>
          <a:p>
            <a:r>
              <a:rPr lang="en-US" altLang="zh-CN" dirty="0"/>
              <a:t>3)	</a:t>
            </a:r>
            <a:r>
              <a:rPr lang="zh-CN" altLang="en-US" dirty="0"/>
              <a:t>对责任教育的态度：在学校开展责任教育的优先措施</a:t>
            </a:r>
          </a:p>
          <a:p>
            <a:endParaRPr lang="zh-CN" altLang="en-US" dirty="0"/>
          </a:p>
        </p:txBody>
      </p:sp>
    </p:spTree>
    <p:extLst>
      <p:ext uri="{BB962C8B-B14F-4D97-AF65-F5344CB8AC3E}">
        <p14:creationId xmlns:p14="http://schemas.microsoft.com/office/powerpoint/2010/main" val="25170460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有效问卷</a:t>
            </a:r>
            <a:endParaRPr lang="zh-CN" altLang="en-US" dirty="0"/>
          </a:p>
        </p:txBody>
      </p:sp>
      <p:graphicFrame>
        <p:nvGraphicFramePr>
          <p:cNvPr id="4" name="内容占位符 3"/>
          <p:cNvGraphicFramePr>
            <a:graphicFrameLocks noGrp="1"/>
          </p:cNvGraphicFramePr>
          <p:nvPr>
            <p:ph idx="1"/>
            <p:extLst>
              <p:ext uri="{D42A27DB-BD31-4B8C-83A1-F6EECF244321}">
                <p14:modId xmlns:p14="http://schemas.microsoft.com/office/powerpoint/2010/main" val="2208145188"/>
              </p:ext>
            </p:extLst>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17638549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 </a:t>
            </a:r>
            <a:r>
              <a:rPr lang="en-US" altLang="zh-CN" dirty="0" smtClean="0"/>
              <a:t>1</a:t>
            </a:r>
            <a:endParaRPr lang="zh-CN" altLang="en-US" dirty="0"/>
          </a:p>
        </p:txBody>
      </p:sp>
      <p:pic>
        <p:nvPicPr>
          <p:cNvPr id="8" name="内容占位符 7"/>
          <p:cNvPicPr>
            <a:picLocks noGrp="1" noChangeAspect="1"/>
          </p:cNvPicPr>
          <p:nvPr>
            <p:ph idx="1"/>
          </p:nvPr>
        </p:nvPicPr>
        <p:blipFill>
          <a:blip r:embed="rId2"/>
          <a:stretch>
            <a:fillRect/>
          </a:stretch>
        </p:blipFill>
        <p:spPr>
          <a:xfrm>
            <a:off x="1458194" y="2028825"/>
            <a:ext cx="9116266" cy="3162300"/>
          </a:xfrm>
          <a:prstGeom prst="rect">
            <a:avLst/>
          </a:prstGeom>
        </p:spPr>
      </p:pic>
    </p:spTree>
    <p:extLst>
      <p:ext uri="{BB962C8B-B14F-4D97-AF65-F5344CB8AC3E}">
        <p14:creationId xmlns:p14="http://schemas.microsoft.com/office/powerpoint/2010/main" val="381874669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 </a:t>
            </a:r>
            <a:r>
              <a:rPr lang="en-US" altLang="zh-CN" dirty="0" smtClean="0"/>
              <a:t>1 </a:t>
            </a:r>
            <a:r>
              <a:rPr lang="zh-CN" altLang="en-US" dirty="0" smtClean="0"/>
              <a:t>（结果）</a:t>
            </a:r>
            <a:endParaRPr lang="zh-CN" altLang="en-US" dirty="0"/>
          </a:p>
        </p:txBody>
      </p:sp>
      <p:graphicFrame>
        <p:nvGraphicFramePr>
          <p:cNvPr id="4" name="内容占位符 3"/>
          <p:cNvGraphicFramePr>
            <a:graphicFrameLocks noGrp="1"/>
          </p:cNvGraphicFramePr>
          <p:nvPr>
            <p:ph idx="1"/>
          </p:nvPr>
        </p:nvGraphicFramePr>
        <p:xfrm>
          <a:off x="1096963" y="1846263"/>
          <a:ext cx="10058400" cy="4022725"/>
        </p:xfrm>
        <a:graphic>
          <a:graphicData uri="http://schemas.openxmlformats.org/drawingml/2006/chart">
            <c:chart xmlns:c="http://schemas.openxmlformats.org/drawingml/2006/chart" xmlns:r="http://schemas.openxmlformats.org/officeDocument/2006/relationships" r:id="rId2"/>
          </a:graphicData>
        </a:graphic>
      </p:graphicFrame>
      <p:sp>
        <p:nvSpPr>
          <p:cNvPr id="5" name="文本框 4"/>
          <p:cNvSpPr txBox="1"/>
          <p:nvPr/>
        </p:nvSpPr>
        <p:spPr>
          <a:xfrm>
            <a:off x="9601200" y="1996440"/>
            <a:ext cx="2331720" cy="646331"/>
          </a:xfrm>
          <a:prstGeom prst="rect">
            <a:avLst/>
          </a:prstGeom>
          <a:noFill/>
        </p:spPr>
        <p:txBody>
          <a:bodyPr wrap="square" rtlCol="0">
            <a:spAutoFit/>
          </a:bodyPr>
          <a:lstStyle/>
          <a:p>
            <a:r>
              <a:rPr lang="zh-CN" altLang="en-US" dirty="0" smtClean="0"/>
              <a:t>男：</a:t>
            </a:r>
            <a:r>
              <a:rPr lang="en-US" altLang="zh-CN" dirty="0" smtClean="0"/>
              <a:t>49.7%</a:t>
            </a:r>
          </a:p>
          <a:p>
            <a:r>
              <a:rPr lang="zh-CN" altLang="en-US" dirty="0" smtClean="0"/>
              <a:t>女：</a:t>
            </a:r>
            <a:r>
              <a:rPr lang="en-US" altLang="zh-CN" dirty="0" smtClean="0"/>
              <a:t>38.3%</a:t>
            </a:r>
            <a:endParaRPr lang="zh-CN" altLang="en-US" dirty="0"/>
          </a:p>
        </p:txBody>
      </p:sp>
      <mc:AlternateContent xmlns:mc="http://schemas.openxmlformats.org/markup-compatibility/2006" xmlns:a14="http://schemas.microsoft.com/office/drawing/2010/main">
        <mc:Choice Requires="a14">
          <p:sp>
            <p:nvSpPr>
              <p:cNvPr id="6" name="文本框 5"/>
              <p:cNvSpPr txBox="1"/>
              <p:nvPr/>
            </p:nvSpPr>
            <p:spPr>
              <a:xfrm>
                <a:off x="5913120" y="2642771"/>
                <a:ext cx="2828210" cy="344133"/>
              </a:xfrm>
              <a:prstGeom prst="rect">
                <a:avLst/>
              </a:prstGeom>
              <a:noFill/>
            </p:spPr>
            <p:txBody>
              <a:bodyPr wrap="none" rtlCol="0">
                <a:spAutoFit/>
              </a:bodyPr>
              <a:lstStyle/>
              <a:p>
                <a14:m>
                  <m:oMath xmlns:m="http://schemas.openxmlformats.org/officeDocument/2006/math">
                    <m:sSup>
                      <m:sSupPr>
                        <m:ctrlPr>
                          <a:rPr lang="zh-CN" altLang="zh-CN" sz="1600" i="1">
                            <a:latin typeface="Cambria Math" panose="02040503050406030204" pitchFamily="18" charset="0"/>
                          </a:rPr>
                        </m:ctrlPr>
                      </m:sSupPr>
                      <m:e>
                        <m:r>
                          <a:rPr lang="en-US" altLang="zh-CN" sz="1600" i="1">
                            <a:latin typeface="Cambria Math" panose="02040503050406030204" pitchFamily="18" charset="0"/>
                          </a:rPr>
                          <m:t>𝜒</m:t>
                        </m:r>
                      </m:e>
                      <m:sup>
                        <m:r>
                          <a:rPr lang="en-US" altLang="zh-CN" sz="1600" i="1">
                            <a:latin typeface="Cambria Math" panose="02040503050406030204" pitchFamily="18" charset="0"/>
                          </a:rPr>
                          <m:t>2</m:t>
                        </m:r>
                      </m:sup>
                    </m:sSup>
                  </m:oMath>
                </a14:m>
                <a:r>
                  <a:rPr lang="en-US" altLang="zh-CN" sz="1600" dirty="0"/>
                  <a:t>=16.6</a:t>
                </a:r>
                <a:r>
                  <a:rPr lang="zh-CN" altLang="zh-CN" sz="1600" dirty="0"/>
                  <a:t>，</a:t>
                </a:r>
                <a:r>
                  <a:rPr lang="en-US" altLang="zh-CN" sz="1600" dirty="0"/>
                  <a:t>p&lt;0.001</a:t>
                </a:r>
                <a:r>
                  <a:rPr lang="zh-CN" altLang="zh-CN" sz="1600" dirty="0"/>
                  <a:t>（</a:t>
                </a:r>
                <a:r>
                  <a:rPr lang="en-US" altLang="zh-CN" sz="1600" dirty="0" err="1" smtClean="0"/>
                  <a:t>pearson</a:t>
                </a:r>
                <a:r>
                  <a:rPr lang="zh-CN" altLang="en-US" sz="1600" dirty="0" smtClean="0"/>
                  <a:t>）</a:t>
                </a:r>
                <a:endParaRPr lang="zh-CN" altLang="en-US" sz="1600" dirty="0"/>
              </a:p>
            </p:txBody>
          </p:sp>
        </mc:Choice>
        <mc:Fallback xmlns="">
          <p:sp>
            <p:nvSpPr>
              <p:cNvPr id="6" name="文本框 5"/>
              <p:cNvSpPr txBox="1">
                <a:spLocks noRot="1" noChangeAspect="1" noMove="1" noResize="1" noEditPoints="1" noAdjustHandles="1" noChangeArrowheads="1" noChangeShapeType="1" noTextEdit="1"/>
              </p:cNvSpPr>
              <p:nvPr/>
            </p:nvSpPr>
            <p:spPr>
              <a:xfrm>
                <a:off x="5913120" y="2642771"/>
                <a:ext cx="2828210" cy="344133"/>
              </a:xfrm>
              <a:prstGeom prst="rect">
                <a:avLst/>
              </a:prstGeom>
              <a:blipFill rotWithShape="0">
                <a:blip r:embed="rId3"/>
                <a:stretch>
                  <a:fillRect t="-7143" b="-25000"/>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990237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 </a:t>
            </a:r>
            <a:r>
              <a:rPr lang="en-US" altLang="zh-CN" dirty="0" smtClean="0"/>
              <a:t>2</a:t>
            </a:r>
            <a:endParaRPr lang="zh-CN" alt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4219948784"/>
              </p:ext>
            </p:extLst>
          </p:nvPr>
        </p:nvGraphicFramePr>
        <p:xfrm>
          <a:off x="990598" y="2072635"/>
          <a:ext cx="10165081" cy="3794764"/>
        </p:xfrm>
        <a:graphic>
          <a:graphicData uri="http://schemas.openxmlformats.org/drawingml/2006/table">
            <a:tbl>
              <a:tblPr firstRow="1" firstCol="1" bandRow="1"/>
              <a:tblGrid>
                <a:gridCol w="4581324"/>
                <a:gridCol w="1471655"/>
                <a:gridCol w="1249840"/>
                <a:gridCol w="806211"/>
                <a:gridCol w="806211"/>
                <a:gridCol w="1249840"/>
              </a:tblGrid>
              <a:tr h="247729">
                <a:tc gridSpan="6">
                  <a:txBody>
                    <a:bodyPr/>
                    <a:lstStyle/>
                    <a:p>
                      <a:pPr algn="l">
                        <a:spcAft>
                          <a:spcPts val="0"/>
                        </a:spcAft>
                      </a:pPr>
                      <a:r>
                        <a:rPr lang="zh-CN" sz="1100" kern="100">
                          <a:effectLst/>
                          <a:latin typeface="Arial" panose="020B0604020202020204" pitchFamily="34" charset="0"/>
                          <a:ea typeface="宋体" panose="02010600030101010101" pitchFamily="2" charset="-122"/>
                          <a:cs typeface="Arial" panose="020B0604020202020204" pitchFamily="34" charset="0"/>
                        </a:rPr>
                        <a:t>任何企业都不可能是完美的，在您看来，在现实中一家相对而言堪称“经营良好”的公司，下列各项因素的重要</a:t>
                      </a:r>
                      <a:r>
                        <a:rPr lang="zh-CN" sz="1000" kern="100">
                          <a:effectLst/>
                          <a:latin typeface="Cambria" panose="02040503050406030204" pitchFamily="18" charset="0"/>
                          <a:ea typeface="宋体" panose="02010600030101010101" pitchFamily="2" charset="-122"/>
                          <a:cs typeface="Times New Roman" panose="02020603050405020304" pitchFamily="18" charset="0"/>
                        </a:rPr>
                        <a:t>程度是：</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a:noFill/>
                    </a:lnL>
                    <a:lnR>
                      <a:noFill/>
                    </a:lnR>
                    <a:lnT>
                      <a:noFill/>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r>
              <a:tr h="236469">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根本不重要</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不太重要</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一般</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重要</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极为重要</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a:noFill/>
                    </a:lnL>
                    <a:lnR>
                      <a:noFill/>
                    </a:lnR>
                    <a:lnT>
                      <a:noFill/>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追求利润最大化</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能吸引并留住人才</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保持良好的客户口碑</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提供优质的产品及服务</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致力于开发对社会有益的产品</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创造经济价值和社会财富</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通过高效率运营节省成本</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注重员工培训及其职业发展</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注重研发投入和创新</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坚持企业自身使命</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确保其经营活动不对所在社区造成危害</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确保其经营活动不污染自然环境</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依循企业价值理念及道德原则从事经营活动</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36469">
                <a:tc>
                  <a:txBody>
                    <a:bodyPr/>
                    <a:lstStyle/>
                    <a:p>
                      <a:pPr algn="just">
                        <a:spcAft>
                          <a:spcPts val="0"/>
                        </a:spcAft>
                      </a:pPr>
                      <a:r>
                        <a:rPr lang="zh-CN" sz="1000" kern="100">
                          <a:effectLst/>
                          <a:latin typeface="Cambria" panose="02040503050406030204" pitchFamily="18" charset="0"/>
                          <a:ea typeface="宋体" panose="02010600030101010101" pitchFamily="2" charset="-122"/>
                          <a:cs typeface="Times New Roman" panose="02020603050405020304" pitchFamily="18" charset="0"/>
                        </a:rPr>
                        <a:t>采取积极的生态环境保护战略和措施</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spcAft>
                          <a:spcPts val="0"/>
                        </a:spcAft>
                      </a:pPr>
                      <a:r>
                        <a:rPr lang="en-US" sz="1000" kern="100" dirty="0">
                          <a:effectLst/>
                          <a:latin typeface="Cambria" panose="02040503050406030204" pitchFamily="18" charset="0"/>
                          <a:ea typeface="宋体" panose="02010600030101010101" pitchFamily="2" charset="-122"/>
                          <a:cs typeface="Times New Roman" panose="02020603050405020304" pitchFamily="18" charset="0"/>
                        </a:rPr>
                        <a:t> </a:t>
                      </a:r>
                      <a:endParaRPr lang="zh-CN" sz="1200" kern="100" dirty="0">
                        <a:effectLst/>
                        <a:latin typeface="Cambria" panose="02040503050406030204" pitchFamily="18" charset="0"/>
                        <a:ea typeface="宋体"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7" name="文本框 6"/>
          <p:cNvSpPr txBox="1"/>
          <p:nvPr/>
        </p:nvSpPr>
        <p:spPr>
          <a:xfrm>
            <a:off x="7171895" y="5937613"/>
            <a:ext cx="1114408" cy="369332"/>
          </a:xfrm>
          <a:prstGeom prst="rect">
            <a:avLst/>
          </a:prstGeom>
          <a:noFill/>
        </p:spPr>
        <p:txBody>
          <a:bodyPr wrap="none" rtlCol="0">
            <a:spAutoFit/>
          </a:bodyPr>
          <a:lstStyle/>
          <a:p>
            <a:r>
              <a:rPr lang="en-US" altLang="zh-CN" dirty="0" smtClean="0"/>
              <a:t>2008</a:t>
            </a:r>
            <a:r>
              <a:rPr lang="zh-CN" altLang="en-US" dirty="0" smtClean="0"/>
              <a:t>报告</a:t>
            </a:r>
            <a:endParaRPr lang="zh-CN" altLang="en-US" dirty="0"/>
          </a:p>
        </p:txBody>
      </p:sp>
      <p:pic>
        <p:nvPicPr>
          <p:cNvPr id="6" name="图片 5"/>
          <p:cNvPicPr>
            <a:picLocks noChangeAspect="1"/>
          </p:cNvPicPr>
          <p:nvPr/>
        </p:nvPicPr>
        <p:blipFill>
          <a:blip r:embed="rId2"/>
          <a:stretch>
            <a:fillRect/>
          </a:stretch>
        </p:blipFill>
        <p:spPr>
          <a:xfrm>
            <a:off x="3821881" y="2529840"/>
            <a:ext cx="6700029" cy="3407773"/>
          </a:xfrm>
          <a:prstGeom prst="rect">
            <a:avLst/>
          </a:prstGeom>
        </p:spPr>
      </p:pic>
    </p:spTree>
    <p:extLst>
      <p:ext uri="{BB962C8B-B14F-4D97-AF65-F5344CB8AC3E}">
        <p14:creationId xmlns:p14="http://schemas.microsoft.com/office/powerpoint/2010/main" val="41690989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典型问题 </a:t>
            </a:r>
            <a:r>
              <a:rPr lang="en-US" altLang="zh-CN" dirty="0" smtClean="0"/>
              <a:t>2</a:t>
            </a:r>
            <a:r>
              <a:rPr lang="zh-CN" altLang="en-US" dirty="0" smtClean="0"/>
              <a:t>（结果）</a:t>
            </a:r>
            <a:endParaRPr lang="zh-CN" altLang="en-US" dirty="0"/>
          </a:p>
        </p:txBody>
      </p:sp>
      <p:pic>
        <p:nvPicPr>
          <p:cNvPr id="5" name="内容占位符 4"/>
          <p:cNvPicPr>
            <a:picLocks noGrp="1" noChangeAspect="1"/>
          </p:cNvPicPr>
          <p:nvPr>
            <p:ph idx="1"/>
          </p:nvPr>
        </p:nvPicPr>
        <p:blipFill>
          <a:blip r:embed="rId2"/>
          <a:stretch>
            <a:fillRect/>
          </a:stretch>
        </p:blipFill>
        <p:spPr>
          <a:xfrm>
            <a:off x="1095868" y="1920240"/>
            <a:ext cx="8564625" cy="4099560"/>
          </a:xfrm>
          <a:prstGeom prst="rect">
            <a:avLst/>
          </a:prstGeom>
        </p:spPr>
      </p:pic>
    </p:spTree>
    <p:extLst>
      <p:ext uri="{BB962C8B-B14F-4D97-AF65-F5344CB8AC3E}">
        <p14:creationId xmlns:p14="http://schemas.microsoft.com/office/powerpoint/2010/main" val="843248229"/>
      </p:ext>
    </p:extLst>
  </p:cSld>
  <p:clrMapOvr>
    <a:masterClrMapping/>
  </p:clrMapOvr>
  <p:timing>
    <p:tnLst>
      <p:par>
        <p:cTn id="1" dur="indefinite" restart="never" nodeType="tmRoot"/>
      </p:par>
    </p:tnLst>
  </p:timing>
</p:sld>
</file>

<file path=ppt/theme/theme1.xml><?xml version="1.0" encoding="utf-8"?>
<a:theme xmlns:a="http://schemas.openxmlformats.org/drawingml/2006/main" name="回顾">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Override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2.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3.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mbria"/>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Retrospect</Template>
  <TotalTime>253</TotalTime>
  <Words>775</Words>
  <Application>Microsoft Office PowerPoint</Application>
  <PresentationFormat>宽屏</PresentationFormat>
  <Paragraphs>191</Paragraphs>
  <Slides>19</Slides>
  <Notes>0</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19</vt:i4>
      </vt:variant>
    </vt:vector>
  </HeadingPairs>
  <TitlesOfParts>
    <vt:vector size="27" baseType="lpstr">
      <vt:lpstr>宋体</vt:lpstr>
      <vt:lpstr>Arial</vt:lpstr>
      <vt:lpstr>Calibri</vt:lpstr>
      <vt:lpstr>Calibri Light</vt:lpstr>
      <vt:lpstr>Cambria</vt:lpstr>
      <vt:lpstr>Cambria Math</vt:lpstr>
      <vt:lpstr>Times New Roman</vt:lpstr>
      <vt:lpstr>回顾</vt:lpstr>
      <vt:lpstr>企业可持续发展： 高校学生的态度调查（2014）</vt:lpstr>
      <vt:lpstr>调查目的</vt:lpstr>
      <vt:lpstr>调查方法</vt:lpstr>
      <vt:lpstr>调查内容</vt:lpstr>
      <vt:lpstr>有效问卷</vt:lpstr>
      <vt:lpstr>典型问题 1</vt:lpstr>
      <vt:lpstr>典型问题 1 （结果）</vt:lpstr>
      <vt:lpstr>典型问题 2</vt:lpstr>
      <vt:lpstr>典型问题 2（结果）</vt:lpstr>
      <vt:lpstr>典型问题 2 （结果分析）</vt:lpstr>
      <vt:lpstr>典型问题 3 （印证2） </vt:lpstr>
      <vt:lpstr>典型问题 4 （相关方） </vt:lpstr>
      <vt:lpstr>典型问题 5 在您看来，企业通过履行社会责任， 获得以下收益的可能性如何？</vt:lpstr>
      <vt:lpstr>典型问题 6 学生感知到的社会责任决策挑战</vt:lpstr>
      <vt:lpstr>典型问题 6 （结果）</vt:lpstr>
      <vt:lpstr>典型问题 7 您认为企业在履行社会责任时， 在以下情境中面临决策困境的可能性有多大？</vt:lpstr>
      <vt:lpstr>典型问题 8 如何保证企业有效履行社会责任？</vt:lpstr>
      <vt:lpstr>典型问题9 改进教学的措施</vt:lpstr>
      <vt:lpstr>初步结论</vt:lpstr>
    </vt:vector>
  </TitlesOfParts>
  <Company>SynTao</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yichong xu</dc:creator>
  <cp:lastModifiedBy>yichong xu</cp:lastModifiedBy>
  <cp:revision>45</cp:revision>
  <dcterms:created xsi:type="dcterms:W3CDTF">2014-07-09T15:32:17Z</dcterms:created>
  <dcterms:modified xsi:type="dcterms:W3CDTF">2014-07-10T00:31:49Z</dcterms:modified>
</cp:coreProperties>
</file>