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99" r:id="rId2"/>
    <p:sldId id="260" r:id="rId3"/>
    <p:sldId id="300" r:id="rId4"/>
    <p:sldId id="301" r:id="rId5"/>
    <p:sldId id="302" r:id="rId6"/>
    <p:sldId id="303" r:id="rId7"/>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CB1DB"/>
    <a:srgbClr val="04AE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3718" autoAdjust="0"/>
  </p:normalViewPr>
  <p:slideViewPr>
    <p:cSldViewPr>
      <p:cViewPr>
        <p:scale>
          <a:sx n="100" d="100"/>
          <a:sy n="100" d="100"/>
        </p:scale>
        <p:origin x="-72" y="-150"/>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0684FD9-8F24-4094-B5A3-B449F41111B3}" type="datetimeFigureOut">
              <a:rPr lang="zh-CN" altLang="en-US" smtClean="0"/>
              <a:t>2014-7-9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1B69DCB-A9F8-43D2-A3F0-490386EA7952}" type="slidenum">
              <a:rPr lang="zh-CN" altLang="en-US" smtClean="0"/>
              <a:t>‹#›</a:t>
            </a:fld>
            <a:endParaRPr lang="zh-CN" altLang="en-US"/>
          </a:p>
        </p:txBody>
      </p:sp>
    </p:spTree>
    <p:extLst>
      <p:ext uri="{BB962C8B-B14F-4D97-AF65-F5344CB8AC3E}">
        <p14:creationId xmlns:p14="http://schemas.microsoft.com/office/powerpoint/2010/main" val="229899409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 Id="rId5" Type="http://schemas.openxmlformats.org/officeDocument/2006/relationships/image" Target="../media/image5.png"/><Relationship Id="rId4" Type="http://schemas.openxmlformats.org/officeDocument/2006/relationships/image" Target="../media/image4.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5122" name="Picture 2" descr="C:\Users\iamisis\Desktop\崔老师的PPT\bghome0.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5143500"/>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2014-7-9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2014-7-9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2014-7-9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16" name="Picture 2" descr="C:\Users\iamisis\Desktop\00.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588"/>
            <a:ext cx="9144000" cy="5146676"/>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457200" y="205979"/>
            <a:ext cx="8229600" cy="565571"/>
          </a:xfrm>
        </p:spPr>
        <p:txBody>
          <a:bodyPr>
            <a:normAutofit/>
          </a:bodyPr>
          <a:lstStyle>
            <a:lvl1pPr algn="l">
              <a:defRPr sz="2000" b="1">
                <a:effectLst>
                  <a:outerShdw blurRad="38100" dist="38100" dir="2700000" algn="tl">
                    <a:srgbClr val="000000">
                      <a:alpha val="43137"/>
                    </a:srgbClr>
                  </a:outerShdw>
                </a:effectLst>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
        <p:nvSpPr>
          <p:cNvPr id="3" name="内容占位符 2"/>
          <p:cNvSpPr>
            <a:spLocks noGrp="1"/>
          </p:cNvSpPr>
          <p:nvPr>
            <p:ph idx="1"/>
          </p:nvPr>
        </p:nvSpPr>
        <p:spPr>
          <a:xfrm>
            <a:off x="457200" y="1121494"/>
            <a:ext cx="8229600" cy="3394472"/>
          </a:xfrm>
        </p:spPr>
        <p:txBody>
          <a:bodyPr/>
          <a:lstStyle>
            <a:lvl1pPr>
              <a:defRPr sz="2000">
                <a:latin typeface="微软雅黑" pitchFamily="34" charset="-122"/>
                <a:ea typeface="微软雅黑" pitchFamily="34" charset="-122"/>
              </a:defRPr>
            </a:lvl1pPr>
            <a:lvl2pPr>
              <a:defRPr sz="1800">
                <a:latin typeface="微软雅黑" pitchFamily="34" charset="-122"/>
                <a:ea typeface="微软雅黑" pitchFamily="34" charset="-122"/>
              </a:defRPr>
            </a:lvl2pPr>
            <a:lvl3pPr>
              <a:defRPr sz="1600">
                <a:latin typeface="微软雅黑" pitchFamily="34" charset="-122"/>
                <a:ea typeface="微软雅黑" pitchFamily="34" charset="-122"/>
              </a:defRPr>
            </a:lvl3pPr>
            <a:lvl4pPr>
              <a:defRPr sz="1400">
                <a:latin typeface="微软雅黑" pitchFamily="34" charset="-122"/>
                <a:ea typeface="微软雅黑" pitchFamily="34" charset="-122"/>
              </a:defRPr>
            </a:lvl4pPr>
            <a:lvl5pPr>
              <a:defRPr sz="1400">
                <a:latin typeface="微软雅黑" pitchFamily="34" charset="-122"/>
                <a:ea typeface="微软雅黑" pitchFamily="34" charset="-122"/>
              </a:defRPr>
            </a:lvl5pPr>
          </a:lstStyle>
          <a:p>
            <a:pPr lvl="0"/>
            <a:r>
              <a:rPr lang="zh-CN" altLang="en-US" dirty="0" smtClean="0"/>
              <a:t>单击此处编辑母版文本样式</a:t>
            </a:r>
          </a:p>
          <a:p>
            <a:pPr lvl="1"/>
            <a:r>
              <a:rPr lang="zh-CN" altLang="en-US" dirty="0" smtClean="0"/>
              <a:t>第二级</a:t>
            </a:r>
          </a:p>
          <a:p>
            <a:pPr lvl="2"/>
            <a:r>
              <a:rPr lang="zh-CN" altLang="en-US" dirty="0" smtClean="0"/>
              <a:t>第三级</a:t>
            </a:r>
          </a:p>
          <a:p>
            <a:pPr lvl="3"/>
            <a:r>
              <a:rPr lang="zh-CN" altLang="en-US" dirty="0" smtClean="0"/>
              <a:t>第四级</a:t>
            </a:r>
          </a:p>
          <a:p>
            <a:pPr lvl="4"/>
            <a:r>
              <a:rPr lang="zh-CN" altLang="en-US" dirty="0" smtClean="0"/>
              <a:t>第五级</a:t>
            </a:r>
            <a:endParaRPr lang="zh-CN" altLang="en-US" dirty="0"/>
          </a:p>
        </p:txBody>
      </p:sp>
      <p:pic>
        <p:nvPicPr>
          <p:cNvPr id="8" name="Picture 3" descr="C:\Users\iamisis\Desktop\未标题-1.png"/>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386205" y="4796152"/>
            <a:ext cx="892324" cy="297441"/>
          </a:xfrm>
          <a:prstGeom prst="rect">
            <a:avLst/>
          </a:prstGeom>
          <a:noFill/>
          <a:extLst>
            <a:ext uri="{909E8E84-426E-40DD-AFC4-6F175D3DCCD1}">
              <a14:hiddenFill xmlns:a14="http://schemas.microsoft.com/office/drawing/2010/main">
                <a:solidFill>
                  <a:srgbClr val="FFFFFF"/>
                </a:solidFill>
              </a14:hiddenFill>
            </a:ext>
          </a:extLst>
        </p:spPr>
      </p:pic>
      <p:pic>
        <p:nvPicPr>
          <p:cNvPr id="9" name="11 Imagen"/>
          <p:cNvPicPr>
            <a:picLocks noChangeAspect="1"/>
          </p:cNvPicPr>
          <p:nvPr userDrawn="1"/>
        </p:nvPicPr>
        <p:blipFill>
          <a:blip r:embed="rId4"/>
          <a:stretch>
            <a:fillRect/>
          </a:stretch>
        </p:blipFill>
        <p:spPr>
          <a:xfrm>
            <a:off x="7665291" y="4808227"/>
            <a:ext cx="361033" cy="304028"/>
          </a:xfrm>
          <a:prstGeom prst="rect">
            <a:avLst/>
          </a:prstGeom>
        </p:spPr>
      </p:pic>
      <p:pic>
        <p:nvPicPr>
          <p:cNvPr id="10" name="12 Imagen"/>
          <p:cNvPicPr>
            <a:picLocks noChangeAspect="1"/>
          </p:cNvPicPr>
          <p:nvPr userDrawn="1"/>
        </p:nvPicPr>
        <p:blipFill>
          <a:blip r:embed="rId4"/>
          <a:stretch>
            <a:fillRect/>
          </a:stretch>
        </p:blipFill>
        <p:spPr>
          <a:xfrm>
            <a:off x="8240698" y="4808227"/>
            <a:ext cx="361033" cy="304028"/>
          </a:xfrm>
          <a:prstGeom prst="rect">
            <a:avLst/>
          </a:prstGeom>
        </p:spPr>
      </p:pic>
      <p:sp>
        <p:nvSpPr>
          <p:cNvPr id="11" name="14 CuadroTexto"/>
          <p:cNvSpPr txBox="1"/>
          <p:nvPr userDrawn="1"/>
        </p:nvSpPr>
        <p:spPr>
          <a:xfrm>
            <a:off x="7964424" y="4820102"/>
            <a:ext cx="316112" cy="276999"/>
          </a:xfrm>
          <a:prstGeom prst="rect">
            <a:avLst/>
          </a:prstGeom>
          <a:noFill/>
        </p:spPr>
        <p:txBody>
          <a:bodyPr wrap="none" rtlCol="0">
            <a:spAutoFit/>
          </a:bodyPr>
          <a:lstStyle/>
          <a:p>
            <a:r>
              <a:rPr lang="es-HN" sz="1200" b="1" i="1" dirty="0" smtClean="0">
                <a:solidFill>
                  <a:schemeClr val="bg1"/>
                </a:solidFill>
              </a:rPr>
              <a:t>of</a:t>
            </a:r>
            <a:endParaRPr lang="es-ES" sz="1200" b="1" i="1" dirty="0">
              <a:solidFill>
                <a:schemeClr val="bg1"/>
              </a:solidFill>
            </a:endParaRPr>
          </a:p>
        </p:txBody>
      </p:sp>
      <p:sp>
        <p:nvSpPr>
          <p:cNvPr id="12" name="15 CuadroTexto"/>
          <p:cNvSpPr txBox="1"/>
          <p:nvPr userDrawn="1"/>
        </p:nvSpPr>
        <p:spPr>
          <a:xfrm>
            <a:off x="8252978" y="4820103"/>
            <a:ext cx="341760" cy="276999"/>
          </a:xfrm>
          <a:prstGeom prst="rect">
            <a:avLst/>
          </a:prstGeom>
          <a:noFill/>
        </p:spPr>
        <p:txBody>
          <a:bodyPr wrap="none" rtlCol="0">
            <a:spAutoFit/>
          </a:bodyPr>
          <a:lstStyle/>
          <a:p>
            <a:pPr algn="ctr"/>
            <a:r>
              <a:rPr lang="en-US" altLang="zh-CN" sz="1200" b="1" dirty="0" smtClean="0">
                <a:solidFill>
                  <a:schemeClr val="bg1"/>
                </a:solidFill>
              </a:rPr>
              <a:t>14</a:t>
            </a:r>
            <a:endParaRPr lang="es-ES" sz="1200" b="1" dirty="0">
              <a:solidFill>
                <a:schemeClr val="bg1"/>
              </a:solidFill>
            </a:endParaRPr>
          </a:p>
        </p:txBody>
      </p:sp>
      <p:pic>
        <p:nvPicPr>
          <p:cNvPr id="13" name="Imagen 6" descr="C:\Users\Design\Documents\Edu\Product Launch\btns.png">
            <a:hlinkClick r:id="" action="ppaction://hlinkshowjump?jump=nextslide"/>
          </p:cNvPr>
          <p:cNvPicPr>
            <a:picLocks noChangeAspect="1" noChangeArrowheads="1"/>
          </p:cNvPicPr>
          <p:nvPr userDrawn="1"/>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a:off x="8640560" y="4870375"/>
            <a:ext cx="177229" cy="177229"/>
          </a:xfrm>
          <a:prstGeom prst="rect">
            <a:avLst/>
          </a:prstGeom>
          <a:noFill/>
          <a:extLst>
            <a:ext uri="{909E8E84-426E-40DD-AFC4-6F175D3DCCD1}">
              <a14:hiddenFill xmlns:a14="http://schemas.microsoft.com/office/drawing/2010/main">
                <a:solidFill>
                  <a:srgbClr val="FFFFFF"/>
                </a:solidFill>
              </a14:hiddenFill>
            </a:ext>
          </a:extLst>
        </p:spPr>
      </p:pic>
      <p:pic>
        <p:nvPicPr>
          <p:cNvPr id="14" name="Imagen 6" descr="C:\Users\Design\Documents\Edu\Product Launch\btns.png">
            <a:hlinkClick r:id="" action="ppaction://hlinkshowjump?jump=previousslide"/>
          </p:cNvPr>
          <p:cNvPicPr>
            <a:picLocks noChangeAspect="1" noChangeArrowheads="1"/>
          </p:cNvPicPr>
          <p:nvPr userDrawn="1"/>
        </p:nvPicPr>
        <p:blipFill>
          <a:blip r:embed="rId5" cstate="print">
            <a:duotone>
              <a:prstClr val="black"/>
              <a:schemeClr val="accent5">
                <a:tint val="45000"/>
                <a:satMod val="400000"/>
              </a:schemeClr>
            </a:duotone>
            <a:extLst>
              <a:ext uri="{28A0092B-C50C-407E-A947-70E740481C1C}">
                <a14:useLocalDpi xmlns:a14="http://schemas.microsoft.com/office/drawing/2010/main" val="0"/>
              </a:ext>
            </a:extLst>
          </a:blip>
          <a:srcRect/>
          <a:stretch>
            <a:fillRect/>
          </a:stretch>
        </p:blipFill>
        <p:spPr bwMode="auto">
          <a:xfrm flipH="1">
            <a:off x="7430975" y="4870375"/>
            <a:ext cx="177229" cy="177229"/>
          </a:xfrm>
          <a:prstGeom prst="rect">
            <a:avLst/>
          </a:prstGeom>
          <a:noFill/>
          <a:extLst>
            <a:ext uri="{909E8E84-426E-40DD-AFC4-6F175D3DCCD1}">
              <a14:hiddenFill xmlns:a14="http://schemas.microsoft.com/office/drawing/2010/main">
                <a:solidFill>
                  <a:srgbClr val="FFFFFF"/>
                </a:solidFill>
              </a14:hiddenFill>
            </a:ext>
          </a:extLst>
        </p:spPr>
      </p:pic>
      <p:sp>
        <p:nvSpPr>
          <p:cNvPr id="15" name="4 CuadroTexto"/>
          <p:cNvSpPr txBox="1"/>
          <p:nvPr userDrawn="1"/>
        </p:nvSpPr>
        <p:spPr>
          <a:xfrm>
            <a:off x="3543511" y="4816594"/>
            <a:ext cx="2056974" cy="276999"/>
          </a:xfrm>
          <a:prstGeom prst="rect">
            <a:avLst/>
          </a:prstGeom>
          <a:noFill/>
        </p:spPr>
        <p:txBody>
          <a:bodyPr wrap="none" rtlCol="0">
            <a:spAutoFit/>
          </a:bodyPr>
          <a:lstStyle/>
          <a:p>
            <a:pPr algn="ctr"/>
            <a:r>
              <a:rPr lang="en-US" altLang="zh-CN" sz="1200" b="0" kern="1200"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cs typeface="+mn-cs"/>
              </a:rPr>
              <a:t>——</a:t>
            </a:r>
            <a:r>
              <a:rPr lang="zh-CN" altLang="en-US" sz="1200" b="0" kern="1200" dirty="0" smtClean="0">
                <a:solidFill>
                  <a:schemeClr val="bg1"/>
                </a:solidFill>
                <a:effectLst>
                  <a:outerShdw blurRad="38100" dist="38100" dir="2700000" algn="tl">
                    <a:srgbClr val="000000">
                      <a:alpha val="43137"/>
                    </a:srgbClr>
                  </a:outerShdw>
                </a:effectLst>
                <a:latin typeface="微软雅黑" pitchFamily="34" charset="-122"/>
                <a:ea typeface="微软雅黑" pitchFamily="34" charset="-122"/>
                <a:cs typeface="+mn-cs"/>
              </a:rPr>
              <a:t>开发框架的使用和推广</a:t>
            </a:r>
            <a:endParaRPr lang="es-ES" sz="1200" b="0" kern="1200" dirty="0">
              <a:solidFill>
                <a:schemeClr val="bg1"/>
              </a:solidFill>
              <a:effectLst>
                <a:outerShdw blurRad="38100" dist="38100" dir="2700000" algn="tl">
                  <a:srgbClr val="000000">
                    <a:alpha val="43137"/>
                  </a:srgbClr>
                </a:outerShdw>
              </a:effectLst>
              <a:latin typeface="微软雅黑" pitchFamily="34" charset="-122"/>
              <a:ea typeface="微软雅黑" pitchFamily="34" charset="-122"/>
              <a:cs typeface="+mn-cs"/>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4098" name="Picture 2" descr="C:\Users\iamisis\Desktop\00.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588"/>
            <a:ext cx="9144000" cy="5146676"/>
          </a:xfrm>
          <a:prstGeom prst="rect">
            <a:avLst/>
          </a:prstGeom>
          <a:noFill/>
          <a:extLst>
            <a:ext uri="{909E8E84-426E-40DD-AFC4-6F175D3DCCD1}">
              <a14:hiddenFill xmlns:a14="http://schemas.microsoft.com/office/drawing/2010/main">
                <a:solidFill>
                  <a:srgbClr val="FFFFFF"/>
                </a:solidFill>
              </a14:hiddenFill>
            </a:ext>
          </a:extLst>
        </p:spPr>
      </p:pic>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2014-7-9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2014-7-9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2014-7-9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2014-7-9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2014-7-9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2014-7-9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2014-7-9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2014-7-9</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323528" y="987541"/>
            <a:ext cx="2520280" cy="3271839"/>
          </a:xfrm>
          <a:prstGeom prst="rect">
            <a:avLst/>
          </a:prstGeom>
          <a:gradFill>
            <a:gsLst>
              <a:gs pos="0">
                <a:srgbClr val="04AEDA"/>
              </a:gs>
              <a:gs pos="80000">
                <a:schemeClr val="accent5">
                  <a:shade val="93000"/>
                  <a:satMod val="130000"/>
                </a:schemeClr>
              </a:gs>
              <a:gs pos="100000">
                <a:schemeClr val="accent5">
                  <a:shade val="94000"/>
                  <a:satMod val="135000"/>
                </a:schemeClr>
              </a:gs>
            </a:gsLst>
          </a:gradFill>
          <a:ln>
            <a:noFill/>
          </a:ln>
          <a:effectLst/>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zh-CN" altLang="en-US" sz="11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微软雅黑" pitchFamily="34" charset="-122"/>
              <a:ea typeface="微软雅黑" pitchFamily="34" charset="-122"/>
            </a:endParaRPr>
          </a:p>
        </p:txBody>
      </p:sp>
      <p:sp>
        <p:nvSpPr>
          <p:cNvPr id="31" name="TextBox 6"/>
          <p:cNvSpPr txBox="1"/>
          <p:nvPr/>
        </p:nvSpPr>
        <p:spPr>
          <a:xfrm>
            <a:off x="3419872" y="1264540"/>
            <a:ext cx="5580112" cy="2585323"/>
          </a:xfrm>
          <a:prstGeom prst="rect">
            <a:avLst/>
          </a:prstGeom>
          <a:noFill/>
        </p:spPr>
        <p:txBody>
          <a:bodyPr vert="horz" wrap="square" lIns="0" tIns="0" rIns="0" bIns="0" rtlCol="0" anchor="ctr">
            <a:spAutoFit/>
          </a:bodyPr>
          <a:lstStyle/>
          <a:p>
            <a:r>
              <a:rPr lang="en-US" altLang="zh-CN" sz="1200" b="1" dirty="0">
                <a:latin typeface="微软雅黑" panose="020B0503020204020204" pitchFamily="34" charset="-122"/>
                <a:ea typeface="微软雅黑" panose="020B0503020204020204" pitchFamily="34" charset="-122"/>
              </a:rPr>
              <a:t>Rick Bunch  </a:t>
            </a:r>
            <a:r>
              <a:rPr lang="zh-CN" altLang="zh-CN" sz="1200" dirty="0">
                <a:latin typeface="微软雅黑" panose="020B0503020204020204" pitchFamily="34" charset="-122"/>
                <a:ea typeface="微软雅黑" panose="020B0503020204020204" pitchFamily="34" charset="-122"/>
              </a:rPr>
              <a:t>在可持续性企业研究和教育领域拥有</a:t>
            </a:r>
            <a:r>
              <a:rPr lang="en-US" altLang="zh-CN" sz="1200" dirty="0">
                <a:latin typeface="微软雅黑" panose="020B0503020204020204" pitchFamily="34" charset="-122"/>
                <a:ea typeface="微软雅黑" panose="020B0503020204020204" pitchFamily="34" charset="-122"/>
              </a:rPr>
              <a:t>20</a:t>
            </a:r>
            <a:r>
              <a:rPr lang="zh-CN" altLang="zh-CN" sz="1200" dirty="0">
                <a:latin typeface="微软雅黑" panose="020B0503020204020204" pitchFamily="34" charset="-122"/>
                <a:ea typeface="微软雅黑" panose="020B0503020204020204" pitchFamily="34" charset="-122"/>
              </a:rPr>
              <a:t>年经验的独立顾问。他目前主管可持续性商业研究项目，用来提高加拿大网络业务在其他客户端的可持续性。</a:t>
            </a:r>
            <a:r>
              <a:rPr lang="en-US" altLang="zh-CN" sz="1200" dirty="0">
                <a:latin typeface="微软雅黑" panose="020B0503020204020204" pitchFamily="34" charset="-122"/>
                <a:ea typeface="微软雅黑" panose="020B0503020204020204" pitchFamily="34" charset="-122"/>
              </a:rPr>
              <a:t>2008</a:t>
            </a:r>
            <a:r>
              <a:rPr lang="zh-CN" altLang="zh-CN" sz="1200" dirty="0">
                <a:latin typeface="微软雅黑" panose="020B0503020204020204" pitchFamily="34" charset="-122"/>
                <a:ea typeface="微软雅黑" panose="020B0503020204020204" pitchFamily="34" charset="-122"/>
              </a:rPr>
              <a:t>至</a:t>
            </a:r>
            <a:r>
              <a:rPr lang="en-US" altLang="zh-CN" sz="1200" dirty="0">
                <a:latin typeface="微软雅黑" panose="020B0503020204020204" pitchFamily="34" charset="-122"/>
                <a:ea typeface="微软雅黑" panose="020B0503020204020204" pitchFamily="34" charset="-122"/>
              </a:rPr>
              <a:t>2013</a:t>
            </a:r>
            <a:r>
              <a:rPr lang="zh-CN" altLang="zh-CN" sz="1200" dirty="0">
                <a:latin typeface="微软雅黑" panose="020B0503020204020204" pitchFamily="34" charset="-122"/>
                <a:ea typeface="微软雅黑" panose="020B0503020204020204" pitchFamily="34" charset="-122"/>
              </a:rPr>
              <a:t>年，他担任密歇根大学全球可持续性发展企业研究所常务所长。在此之前，他是阿斯彭研究所商业与社会项目的高级研究员，致力于发展中国商学院的企业社会责任和持续性课程项目。</a:t>
            </a:r>
          </a:p>
          <a:p>
            <a:r>
              <a:rPr lang="en-US" altLang="zh-CN" sz="1200" dirty="0">
                <a:latin typeface="微软雅黑" panose="020B0503020204020204" pitchFamily="34" charset="-122"/>
                <a:ea typeface="微软雅黑" panose="020B0503020204020204" pitchFamily="34" charset="-122"/>
              </a:rPr>
              <a:t> </a:t>
            </a:r>
            <a:endParaRPr lang="zh-CN" altLang="zh-CN" sz="1200" dirty="0">
              <a:latin typeface="微软雅黑" panose="020B0503020204020204" pitchFamily="34" charset="-122"/>
              <a:ea typeface="微软雅黑" panose="020B0503020204020204" pitchFamily="34" charset="-122"/>
            </a:endParaRPr>
          </a:p>
          <a:p>
            <a:r>
              <a:rPr lang="en-US" altLang="zh-CN" sz="1200" b="1" dirty="0">
                <a:latin typeface="Arial" panose="020B0604020202020204" pitchFamily="34" charset="0"/>
                <a:ea typeface="Arial Unicode MS" panose="020B0604020202020204" pitchFamily="34" charset="-122"/>
                <a:cs typeface="Arial" panose="020B0604020202020204" pitchFamily="34" charset="0"/>
              </a:rPr>
              <a:t>Rick Bunch </a:t>
            </a:r>
            <a:r>
              <a:rPr lang="en-US" altLang="zh-CN" sz="1200" dirty="0">
                <a:latin typeface="Arial" panose="020B0604020202020204" pitchFamily="34" charset="0"/>
                <a:ea typeface="Arial Unicode MS" panose="020B0604020202020204" pitchFamily="34" charset="-122"/>
                <a:cs typeface="Arial" panose="020B0604020202020204" pitchFamily="34" charset="0"/>
              </a:rPr>
              <a:t>is an independent consultant with almost 20 years’ experience in sustainable enterprise research and education. He currently manages sustainable business research projects for Canada’s Network for Business Sustainability, among other clients. From 2008 to 2013, he was managing director of the </a:t>
            </a:r>
            <a:r>
              <a:rPr lang="en-US" altLang="zh-CN" sz="1200" dirty="0" err="1">
                <a:latin typeface="Arial" panose="020B0604020202020204" pitchFamily="34" charset="0"/>
                <a:ea typeface="Arial Unicode MS" panose="020B0604020202020204" pitchFamily="34" charset="-122"/>
                <a:cs typeface="Arial" panose="020B0604020202020204" pitchFamily="34" charset="0"/>
              </a:rPr>
              <a:t>Erb</a:t>
            </a:r>
            <a:r>
              <a:rPr lang="en-US" altLang="zh-CN" sz="1200" dirty="0">
                <a:latin typeface="Arial" panose="020B0604020202020204" pitchFamily="34" charset="0"/>
                <a:ea typeface="Arial Unicode MS" panose="020B0604020202020204" pitchFamily="34" charset="-122"/>
                <a:cs typeface="Arial" panose="020B0604020202020204" pitchFamily="34" charset="0"/>
              </a:rPr>
              <a:t> Institute for Global Sustainable Enterprise at the University of Michigan.  Prior to that he was a senior fellow with the Business and Society Program of The Aspen Institute, developing corporate social responsibility and sustainability programs at business schools in China. </a:t>
            </a:r>
            <a:endParaRPr lang="zh-CN" altLang="zh-CN" sz="1200" dirty="0">
              <a:latin typeface="Arial" panose="020B0604020202020204" pitchFamily="34" charset="0"/>
              <a:ea typeface="Arial Unicode MS" panose="020B0604020202020204" pitchFamily="34" charset="-122"/>
              <a:cs typeface="Arial" panose="020B0604020202020204" pitchFamily="34" charset="0"/>
            </a:endParaRPr>
          </a:p>
        </p:txBody>
      </p:sp>
      <p:sp>
        <p:nvSpPr>
          <p:cNvPr id="2" name="矩形 1"/>
          <p:cNvSpPr/>
          <p:nvPr/>
        </p:nvSpPr>
        <p:spPr>
          <a:xfrm>
            <a:off x="851737" y="3551742"/>
            <a:ext cx="1463862" cy="369332"/>
          </a:xfrm>
          <a:prstGeom prst="rect">
            <a:avLst/>
          </a:prstGeom>
        </p:spPr>
        <p:txBody>
          <a:bodyPr wrap="none">
            <a:spAutoFit/>
          </a:bodyPr>
          <a:lstStyle/>
          <a:p>
            <a:r>
              <a:rPr lang="en-US" altLang="zh-CN" b="1" dirty="0">
                <a:solidFill>
                  <a:schemeClr val="bg1"/>
                </a:solidFill>
                <a:latin typeface="微软雅黑" panose="020B0503020204020204" pitchFamily="34" charset="-122"/>
                <a:ea typeface="微软雅黑" panose="020B0503020204020204" pitchFamily="34" charset="-122"/>
              </a:rPr>
              <a:t>Rick Bunch</a:t>
            </a:r>
            <a:endParaRPr lang="zh-CN" altLang="zh-CN" dirty="0">
              <a:solidFill>
                <a:schemeClr val="bg1"/>
              </a:solidFill>
              <a:latin typeface="微软雅黑" panose="020B0503020204020204" pitchFamily="34" charset="-122"/>
              <a:ea typeface="微软雅黑" panose="020B0503020204020204" pitchFamily="34" charset="-122"/>
            </a:endParaRPr>
          </a:p>
        </p:txBody>
      </p:sp>
      <p:pic>
        <p:nvPicPr>
          <p:cNvPr id="2050" name="图片 1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9707" y="1273742"/>
            <a:ext cx="1887922" cy="2134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4388492"/>
      </p:ext>
    </p:extLst>
  </p:cSld>
  <p:clrMapOvr>
    <a:masterClrMapping/>
  </p:clrMapOvr>
  <p:transition spd="slow">
    <p:push dir="u"/>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251520" y="638968"/>
            <a:ext cx="2808312" cy="3836469"/>
          </a:xfrm>
          <a:prstGeom prst="rect">
            <a:avLst/>
          </a:prstGeom>
          <a:gradFill>
            <a:gsLst>
              <a:gs pos="0">
                <a:srgbClr val="04AEDA"/>
              </a:gs>
              <a:gs pos="80000">
                <a:schemeClr val="accent5">
                  <a:shade val="93000"/>
                  <a:satMod val="130000"/>
                </a:schemeClr>
              </a:gs>
              <a:gs pos="100000">
                <a:schemeClr val="accent5">
                  <a:shade val="94000"/>
                  <a:satMod val="135000"/>
                </a:schemeClr>
              </a:gs>
            </a:gsLst>
          </a:gradFill>
          <a:ln>
            <a:noFill/>
          </a:ln>
          <a:effectLst/>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zh-CN" altLang="en-US" sz="11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微软雅黑" pitchFamily="34" charset="-122"/>
              <a:ea typeface="微软雅黑" pitchFamily="34" charset="-122"/>
            </a:endParaRPr>
          </a:p>
        </p:txBody>
      </p:sp>
      <p:sp>
        <p:nvSpPr>
          <p:cNvPr id="31" name="TextBox 6"/>
          <p:cNvSpPr txBox="1"/>
          <p:nvPr/>
        </p:nvSpPr>
        <p:spPr>
          <a:xfrm>
            <a:off x="3419872" y="895208"/>
            <a:ext cx="5580112" cy="3323987"/>
          </a:xfrm>
          <a:prstGeom prst="rect">
            <a:avLst/>
          </a:prstGeom>
          <a:noFill/>
        </p:spPr>
        <p:txBody>
          <a:bodyPr vert="horz" wrap="square" lIns="0" tIns="0" rIns="0" bIns="0" rtlCol="0" anchor="ctr">
            <a:spAutoFit/>
          </a:bodyPr>
          <a:lstStyle/>
          <a:p>
            <a:r>
              <a:rPr lang="zh-CN" altLang="en-US" sz="1200" b="1" dirty="0" smtClean="0">
                <a:latin typeface="微软雅黑" panose="020B0503020204020204" pitchFamily="34" charset="-122"/>
                <a:ea typeface="微软雅黑" panose="020B0503020204020204" pitchFamily="34" charset="-122"/>
              </a:rPr>
              <a:t>仝允桓</a:t>
            </a:r>
            <a:endParaRPr lang="en-US" altLang="zh-CN" sz="1200" b="1" dirty="0" smtClean="0">
              <a:latin typeface="微软雅黑" panose="020B0503020204020204" pitchFamily="34" charset="-122"/>
              <a:ea typeface="微软雅黑" panose="020B0503020204020204" pitchFamily="34" charset="-122"/>
            </a:endParaRPr>
          </a:p>
          <a:p>
            <a:r>
              <a:rPr lang="zh-CN" altLang="zh-CN" sz="1200" dirty="0" smtClean="0">
                <a:latin typeface="微软雅黑" panose="020B0503020204020204" pitchFamily="34" charset="-122"/>
                <a:ea typeface="微软雅黑" panose="020B0503020204020204" pitchFamily="34" charset="-122"/>
              </a:rPr>
              <a:t>清华大学经济管理学院</a:t>
            </a:r>
            <a:r>
              <a:rPr lang="zh-CN" altLang="zh-CN" sz="1200" dirty="0">
                <a:latin typeface="微软雅黑" panose="020B0503020204020204" pitchFamily="34" charset="-122"/>
                <a:ea typeface="微软雅黑" panose="020B0503020204020204" pitchFamily="34" charset="-122"/>
              </a:rPr>
              <a:t>创新创业与战略系教授</a:t>
            </a:r>
          </a:p>
          <a:p>
            <a:r>
              <a:rPr lang="zh-CN" altLang="zh-CN" sz="1200" dirty="0">
                <a:latin typeface="微软雅黑" panose="020B0503020204020204" pitchFamily="34" charset="-122"/>
                <a:ea typeface="微软雅黑" panose="020B0503020204020204" pitchFamily="34" charset="-122"/>
              </a:rPr>
              <a:t>清华大学绿色跨越研究中心主任</a:t>
            </a:r>
          </a:p>
          <a:p>
            <a:r>
              <a:rPr lang="zh-CN" altLang="zh-CN" sz="1200" dirty="0">
                <a:latin typeface="微软雅黑" panose="020B0503020204020204" pitchFamily="34" charset="-122"/>
                <a:ea typeface="微软雅黑" panose="020B0503020204020204" pitchFamily="34" charset="-122"/>
              </a:rPr>
              <a:t>国务院学位委员会工商管理学科评议组成员</a:t>
            </a:r>
          </a:p>
          <a:p>
            <a:r>
              <a:rPr lang="en-US" altLang="zh-CN" sz="1200" dirty="0">
                <a:latin typeface="微软雅黑" panose="020B0503020204020204" pitchFamily="34" charset="-122"/>
                <a:ea typeface="微软雅黑" panose="020B0503020204020204" pitchFamily="34" charset="-122"/>
              </a:rPr>
              <a:t>1982</a:t>
            </a:r>
            <a:r>
              <a:rPr lang="zh-CN" altLang="zh-CN" sz="1200" dirty="0">
                <a:latin typeface="微软雅黑" panose="020B0503020204020204" pitchFamily="34" charset="-122"/>
                <a:ea typeface="微软雅黑" panose="020B0503020204020204" pitchFamily="34" charset="-122"/>
              </a:rPr>
              <a:t>年华中工学院本科毕业，</a:t>
            </a:r>
            <a:r>
              <a:rPr lang="en-US" altLang="zh-CN" sz="1200" dirty="0">
                <a:latin typeface="微软雅黑" panose="020B0503020204020204" pitchFamily="34" charset="-122"/>
                <a:ea typeface="微软雅黑" panose="020B0503020204020204" pitchFamily="34" charset="-122"/>
              </a:rPr>
              <a:t>1986</a:t>
            </a:r>
            <a:r>
              <a:rPr lang="zh-CN" altLang="zh-CN" sz="1200" dirty="0">
                <a:latin typeface="微软雅黑" panose="020B0503020204020204" pitchFamily="34" charset="-122"/>
                <a:ea typeface="微软雅黑" panose="020B0503020204020204" pitchFamily="34" charset="-122"/>
              </a:rPr>
              <a:t>年清华大学研究生毕业后留校任教。</a:t>
            </a:r>
            <a:r>
              <a:rPr lang="en-US" altLang="zh-CN" sz="1200" dirty="0">
                <a:latin typeface="微软雅黑" panose="020B0503020204020204" pitchFamily="34" charset="-122"/>
                <a:ea typeface="微软雅黑" panose="020B0503020204020204" pitchFamily="34" charset="-122"/>
              </a:rPr>
              <a:t>1992</a:t>
            </a:r>
            <a:r>
              <a:rPr lang="zh-CN" altLang="zh-CN" sz="1200" dirty="0">
                <a:latin typeface="微软雅黑" panose="020B0503020204020204" pitchFamily="34" charset="-122"/>
                <a:ea typeface="微软雅黑" panose="020B0503020204020204" pitchFamily="34" charset="-122"/>
              </a:rPr>
              <a:t>年和</a:t>
            </a:r>
            <a:r>
              <a:rPr lang="en-US" altLang="zh-CN" sz="1200" dirty="0">
                <a:latin typeface="微软雅黑" panose="020B0503020204020204" pitchFamily="34" charset="-122"/>
                <a:ea typeface="微软雅黑" panose="020B0503020204020204" pitchFamily="34" charset="-122"/>
              </a:rPr>
              <a:t>2006</a:t>
            </a:r>
            <a:r>
              <a:rPr lang="zh-CN" altLang="zh-CN" sz="1200" dirty="0">
                <a:latin typeface="微软雅黑" panose="020B0503020204020204" pitchFamily="34" charset="-122"/>
                <a:ea typeface="微软雅黑" panose="020B0503020204020204" pitchFamily="34" charset="-122"/>
              </a:rPr>
              <a:t>年先后到加拿大滑铁卢大学和美国麻省理工学院作访问学者。曾任清华大学经济管理学院副院长，第一、二、三、四届全国工商管理硕士教育指导委员会秘书长。目前主要从事可持续创新及包容性发展等研究。</a:t>
            </a:r>
          </a:p>
          <a:p>
            <a:r>
              <a:rPr lang="en-US" altLang="zh-CN" sz="1200" dirty="0">
                <a:latin typeface="微软雅黑" panose="020B0503020204020204" pitchFamily="34" charset="-122"/>
                <a:ea typeface="微软雅黑" panose="020B0503020204020204" pitchFamily="34" charset="-122"/>
              </a:rPr>
              <a:t> </a:t>
            </a:r>
            <a:endParaRPr lang="zh-CN" altLang="zh-CN" sz="1200" dirty="0">
              <a:latin typeface="微软雅黑" panose="020B0503020204020204" pitchFamily="34" charset="-122"/>
              <a:ea typeface="微软雅黑" panose="020B0503020204020204" pitchFamily="34" charset="-122"/>
            </a:endParaRPr>
          </a:p>
          <a:p>
            <a:r>
              <a:rPr lang="en-US" altLang="zh-CN" sz="1200" b="1" dirty="0">
                <a:latin typeface="Arial" panose="020B0604020202020204" pitchFamily="34" charset="0"/>
                <a:ea typeface="Arial Unicode MS" panose="020B0604020202020204" pitchFamily="34" charset="-122"/>
                <a:cs typeface="Arial" panose="020B0604020202020204" pitchFamily="34" charset="0"/>
              </a:rPr>
              <a:t>TONG </a:t>
            </a:r>
            <a:r>
              <a:rPr lang="en-US" altLang="zh-CN" sz="1200" b="1" dirty="0" err="1">
                <a:latin typeface="Arial" panose="020B0604020202020204" pitchFamily="34" charset="0"/>
                <a:ea typeface="Arial Unicode MS" panose="020B0604020202020204" pitchFamily="34" charset="-122"/>
                <a:cs typeface="Arial" panose="020B0604020202020204" pitchFamily="34" charset="0"/>
              </a:rPr>
              <a:t>Yunhuan</a:t>
            </a:r>
            <a:r>
              <a:rPr lang="en-US" altLang="zh-CN" sz="1200" dirty="0">
                <a:latin typeface="Arial" panose="020B0604020202020204" pitchFamily="34" charset="0"/>
                <a:ea typeface="Arial Unicode MS" panose="020B0604020202020204" pitchFamily="34" charset="-122"/>
                <a:cs typeface="Arial" panose="020B0604020202020204" pitchFamily="34" charset="0"/>
              </a:rPr>
              <a:t>, Professor of Department of Innovation, Entrepreneurship and Strategy, School of Economics and Management, Tsinghua University. Professor Tong Have been teaching in Tsinghua SEM since 1986. 1993-1999 served as associate dean of the school. 1997-2013 served as Secretary General in The National MBA Education Supervisory Committee, now is the </a:t>
            </a:r>
            <a:r>
              <a:rPr lang="en-US" altLang="zh-CN" sz="1200" dirty="0" err="1">
                <a:latin typeface="Arial" panose="020B0604020202020204" pitchFamily="34" charset="0"/>
                <a:ea typeface="Arial Unicode MS" panose="020B0604020202020204" pitchFamily="34" charset="-122"/>
                <a:cs typeface="Arial" panose="020B0604020202020204" pitchFamily="34" charset="0"/>
              </a:rPr>
              <a:t>the</a:t>
            </a:r>
            <a:r>
              <a:rPr lang="en-US" altLang="zh-CN" sz="1200" dirty="0">
                <a:latin typeface="Arial" panose="020B0604020202020204" pitchFamily="34" charset="0"/>
                <a:ea typeface="Arial Unicode MS" panose="020B0604020202020204" pitchFamily="34" charset="-122"/>
                <a:cs typeface="Arial" panose="020B0604020202020204" pitchFamily="34" charset="0"/>
              </a:rPr>
              <a:t> director of Center for Green Leap Research in Tsinghua University, member of Discipline Accreditation Panel of the State Council Academic Degree Commission. Professor TONG's main research Interest is in the innovation for sustainable and inclusive development.</a:t>
            </a:r>
            <a:endParaRPr lang="zh-CN" altLang="zh-CN" sz="1200" dirty="0">
              <a:latin typeface="Arial" panose="020B0604020202020204" pitchFamily="34" charset="0"/>
              <a:ea typeface="Arial Unicode MS" panose="020B0604020202020204" pitchFamily="34" charset="-122"/>
              <a:cs typeface="Arial" panose="020B0604020202020204" pitchFamily="34" charset="0"/>
            </a:endParaRPr>
          </a:p>
        </p:txBody>
      </p:sp>
      <p:pic>
        <p:nvPicPr>
          <p:cNvPr id="1026" name="图片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1385" y="1037360"/>
            <a:ext cx="1808581" cy="27202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矩形 1"/>
          <p:cNvSpPr/>
          <p:nvPr/>
        </p:nvSpPr>
        <p:spPr>
          <a:xfrm>
            <a:off x="1214688" y="3958133"/>
            <a:ext cx="877163" cy="369332"/>
          </a:xfrm>
          <a:prstGeom prst="rect">
            <a:avLst/>
          </a:prstGeom>
        </p:spPr>
        <p:txBody>
          <a:bodyPr wrap="none">
            <a:spAutoFit/>
          </a:bodyPr>
          <a:lstStyle/>
          <a:p>
            <a:r>
              <a:rPr lang="zh-CN" altLang="zh-CN" b="1" dirty="0" smtClean="0">
                <a:solidFill>
                  <a:schemeClr val="bg1"/>
                </a:solidFill>
                <a:latin typeface="微软雅黑" panose="020B0503020204020204" pitchFamily="34" charset="-122"/>
                <a:ea typeface="微软雅黑" panose="020B0503020204020204" pitchFamily="34" charset="-122"/>
              </a:rPr>
              <a:t>仝允</a:t>
            </a:r>
            <a:r>
              <a:rPr lang="zh-CN" altLang="en-US" b="1" dirty="0" smtClean="0">
                <a:solidFill>
                  <a:schemeClr val="bg1"/>
                </a:solidFill>
                <a:latin typeface="微软雅黑" panose="020B0503020204020204" pitchFamily="34" charset="-122"/>
                <a:ea typeface="微软雅黑" panose="020B0503020204020204" pitchFamily="34" charset="-122"/>
              </a:rPr>
              <a:t>桓</a:t>
            </a:r>
            <a:endParaRPr lang="zh-CN" altLang="zh-CN"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21038050"/>
      </p:ext>
    </p:extLst>
  </p:cSld>
  <p:clrMapOvr>
    <a:masterClrMapping/>
  </p:clrMapOvr>
  <p:transition spd="slow">
    <p:push dir="u"/>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323528" y="987541"/>
            <a:ext cx="2520280" cy="3271839"/>
          </a:xfrm>
          <a:prstGeom prst="rect">
            <a:avLst/>
          </a:prstGeom>
          <a:gradFill>
            <a:gsLst>
              <a:gs pos="0">
                <a:srgbClr val="04AEDA"/>
              </a:gs>
              <a:gs pos="80000">
                <a:schemeClr val="accent5">
                  <a:shade val="93000"/>
                  <a:satMod val="130000"/>
                </a:schemeClr>
              </a:gs>
              <a:gs pos="100000">
                <a:schemeClr val="accent5">
                  <a:shade val="94000"/>
                  <a:satMod val="135000"/>
                </a:schemeClr>
              </a:gs>
            </a:gsLst>
          </a:gradFill>
          <a:ln>
            <a:noFill/>
          </a:ln>
          <a:effectLst/>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zh-CN" altLang="en-US" sz="11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微软雅黑" pitchFamily="34" charset="-122"/>
              <a:ea typeface="微软雅黑" pitchFamily="34" charset="-122"/>
            </a:endParaRPr>
          </a:p>
        </p:txBody>
      </p:sp>
      <p:sp>
        <p:nvSpPr>
          <p:cNvPr id="31" name="TextBox 6"/>
          <p:cNvSpPr txBox="1"/>
          <p:nvPr/>
        </p:nvSpPr>
        <p:spPr>
          <a:xfrm>
            <a:off x="3419872" y="1264540"/>
            <a:ext cx="5580112" cy="2585323"/>
          </a:xfrm>
          <a:prstGeom prst="rect">
            <a:avLst/>
          </a:prstGeom>
          <a:noFill/>
        </p:spPr>
        <p:txBody>
          <a:bodyPr vert="horz" wrap="square" lIns="0" tIns="0" rIns="0" bIns="0" rtlCol="0" anchor="ctr">
            <a:spAutoFit/>
          </a:bodyPr>
          <a:lstStyle/>
          <a:p>
            <a:r>
              <a:rPr lang="zh-CN" altLang="en-US" sz="1200" b="1" dirty="0">
                <a:latin typeface="微软雅黑" panose="020B0503020204020204" pitchFamily="34" charset="-122"/>
                <a:ea typeface="微软雅黑" panose="020B0503020204020204" pitchFamily="34" charset="-122"/>
              </a:rPr>
              <a:t>徐二明</a:t>
            </a:r>
          </a:p>
          <a:p>
            <a:r>
              <a:rPr lang="zh-CN" altLang="en-US" sz="1200" dirty="0">
                <a:latin typeface="微软雅黑" panose="020B0503020204020204" pitchFamily="34" charset="-122"/>
                <a:ea typeface="微软雅黑" panose="020B0503020204020204" pitchFamily="34" charset="-122"/>
              </a:rPr>
              <a:t>中国人民大学二级教授、博士生导师 </a:t>
            </a:r>
          </a:p>
          <a:p>
            <a:r>
              <a:rPr lang="zh-CN" altLang="en-US" sz="1200" dirty="0">
                <a:latin typeface="微软雅黑" panose="020B0503020204020204" pitchFamily="34" charset="-122"/>
                <a:ea typeface="微软雅黑" panose="020B0503020204020204" pitchFamily="34" charset="-122"/>
              </a:rPr>
              <a:t>国务院学位委员会第六届工商管理学科评议组成员 </a:t>
            </a:r>
          </a:p>
          <a:p>
            <a:r>
              <a:rPr lang="zh-CN" altLang="en-US" sz="1200" dirty="0">
                <a:latin typeface="微软雅黑" panose="020B0503020204020204" pitchFamily="34" charset="-122"/>
                <a:ea typeface="微软雅黑" panose="020B0503020204020204" pitchFamily="34" charset="-122"/>
              </a:rPr>
              <a:t>中国企业管理研究会副会长</a:t>
            </a:r>
          </a:p>
          <a:p>
            <a:r>
              <a:rPr lang="zh-CN" altLang="en-US" sz="1200" dirty="0">
                <a:latin typeface="微软雅黑" panose="020B0503020204020204" pitchFamily="34" charset="-122"/>
                <a:ea typeface="微软雅黑" panose="020B0503020204020204" pitchFamily="34" charset="-122"/>
              </a:rPr>
              <a:t>徐二明教授曾任国务院学位委员会第五届工商管理学科评议组副召集人，全国</a:t>
            </a:r>
            <a:r>
              <a:rPr lang="en-US" altLang="zh-CN" sz="1200" dirty="0">
                <a:latin typeface="微软雅黑" panose="020B0503020204020204" pitchFamily="34" charset="-122"/>
                <a:ea typeface="微软雅黑" panose="020B0503020204020204" pitchFamily="34" charset="-122"/>
              </a:rPr>
              <a:t>MBA</a:t>
            </a:r>
            <a:r>
              <a:rPr lang="zh-CN" altLang="en-US" sz="1200" dirty="0">
                <a:latin typeface="微软雅黑" panose="020B0503020204020204" pitchFamily="34" charset="-122"/>
                <a:ea typeface="微软雅黑" panose="020B0503020204020204" pitchFamily="34" charset="-122"/>
              </a:rPr>
              <a:t>教育指导委员会委员，教育部高校工商管理类教学指导委员会主任委员，中国人民大学第三届校务委员会委员，中国人民大学第十届校学术委员会副秘书长，中国人民大学工商管理学院院长、商学院院长、中国人民大学研究生院副院长、北京现代企业研究会会长。</a:t>
            </a:r>
          </a:p>
          <a:p>
            <a:endParaRPr lang="zh-CN" altLang="en-US" sz="1200" dirty="0">
              <a:latin typeface="微软雅黑" panose="020B0503020204020204" pitchFamily="34" charset="-122"/>
              <a:ea typeface="微软雅黑" panose="020B0503020204020204" pitchFamily="34" charset="-122"/>
            </a:endParaRPr>
          </a:p>
          <a:p>
            <a:r>
              <a:rPr lang="en-US" altLang="zh-CN" sz="1200" b="1" dirty="0" err="1">
                <a:latin typeface="Arial" panose="020B0604020202020204" pitchFamily="34" charset="0"/>
                <a:ea typeface="Arial Unicode MS" panose="020B0604020202020204" pitchFamily="34" charset="-122"/>
                <a:cs typeface="Arial" panose="020B0604020202020204" pitchFamily="34" charset="0"/>
              </a:rPr>
              <a:t>Erming</a:t>
            </a:r>
            <a:r>
              <a:rPr lang="en-US" altLang="zh-CN" sz="1200" b="1" dirty="0">
                <a:latin typeface="Arial" panose="020B0604020202020204" pitchFamily="34" charset="0"/>
                <a:ea typeface="Arial Unicode MS" panose="020B0604020202020204" pitchFamily="34" charset="-122"/>
                <a:cs typeface="Arial" panose="020B0604020202020204" pitchFamily="34" charset="0"/>
              </a:rPr>
              <a:t> Xu </a:t>
            </a:r>
            <a:r>
              <a:rPr lang="en-US" altLang="zh-CN" sz="1200" dirty="0">
                <a:latin typeface="Arial" panose="020B0604020202020204" pitchFamily="34" charset="0"/>
                <a:ea typeface="Arial Unicode MS" panose="020B0604020202020204" pitchFamily="34" charset="-122"/>
                <a:cs typeface="Arial" panose="020B0604020202020204" pitchFamily="34" charset="0"/>
              </a:rPr>
              <a:t>(PhD, </a:t>
            </a:r>
            <a:r>
              <a:rPr lang="en-US" altLang="zh-CN" sz="1200" dirty="0" err="1">
                <a:latin typeface="Arial" panose="020B0604020202020204" pitchFamily="34" charset="0"/>
                <a:ea typeface="Arial Unicode MS" panose="020B0604020202020204" pitchFamily="34" charset="-122"/>
                <a:cs typeface="Arial" panose="020B0604020202020204" pitchFamily="34" charset="0"/>
              </a:rPr>
              <a:t>Renmin</a:t>
            </a:r>
            <a:r>
              <a:rPr lang="en-US" altLang="zh-CN" sz="1200" dirty="0">
                <a:latin typeface="Arial" panose="020B0604020202020204" pitchFamily="34" charset="0"/>
                <a:ea typeface="Arial Unicode MS" panose="020B0604020202020204" pitchFamily="34" charset="-122"/>
                <a:cs typeface="Arial" panose="020B0604020202020204" pitchFamily="34" charset="0"/>
              </a:rPr>
              <a:t> University of China) is the Professor of Management, School of Business, </a:t>
            </a:r>
            <a:r>
              <a:rPr lang="en-US" altLang="zh-CN" sz="1200" dirty="0" err="1">
                <a:latin typeface="Arial" panose="020B0604020202020204" pitchFamily="34" charset="0"/>
                <a:ea typeface="Arial Unicode MS" panose="020B0604020202020204" pitchFamily="34" charset="-122"/>
                <a:cs typeface="Arial" panose="020B0604020202020204" pitchFamily="34" charset="0"/>
              </a:rPr>
              <a:t>Renmin</a:t>
            </a:r>
            <a:r>
              <a:rPr lang="en-US" altLang="zh-CN" sz="1200" dirty="0">
                <a:latin typeface="Arial" panose="020B0604020202020204" pitchFamily="34" charset="0"/>
                <a:ea typeface="Arial Unicode MS" panose="020B0604020202020204" pitchFamily="34" charset="-122"/>
                <a:cs typeface="Arial" panose="020B0604020202020204" pitchFamily="34" charset="0"/>
              </a:rPr>
              <a:t> University of China. Dr. Xu has authored several books, on strategic management and </a:t>
            </a:r>
            <a:r>
              <a:rPr lang="en-US" altLang="zh-CN" sz="1200" dirty="0" err="1">
                <a:latin typeface="Arial" panose="020B0604020202020204" pitchFamily="34" charset="0"/>
                <a:ea typeface="Arial Unicode MS" panose="020B0604020202020204" pitchFamily="34" charset="-122"/>
                <a:cs typeface="Arial" panose="020B0604020202020204" pitchFamily="34" charset="0"/>
              </a:rPr>
              <a:t>interna¬tional</a:t>
            </a:r>
            <a:r>
              <a:rPr lang="en-US" altLang="zh-CN" sz="1200" dirty="0">
                <a:latin typeface="Arial" panose="020B0604020202020204" pitchFamily="34" charset="0"/>
                <a:ea typeface="Arial Unicode MS" panose="020B0604020202020204" pitchFamily="34" charset="-122"/>
                <a:cs typeface="Arial" panose="020B0604020202020204" pitchFamily="34" charset="0"/>
              </a:rPr>
              <a:t> business and has published numerous articles on Strategic Management and Innovation in scholarly journals.</a:t>
            </a:r>
          </a:p>
        </p:txBody>
      </p:sp>
      <p:sp>
        <p:nvSpPr>
          <p:cNvPr id="2" name="矩形 1"/>
          <p:cNvSpPr/>
          <p:nvPr/>
        </p:nvSpPr>
        <p:spPr>
          <a:xfrm>
            <a:off x="1145086" y="3757530"/>
            <a:ext cx="877163" cy="369332"/>
          </a:xfrm>
          <a:prstGeom prst="rect">
            <a:avLst/>
          </a:prstGeom>
        </p:spPr>
        <p:txBody>
          <a:bodyPr wrap="none">
            <a:spAutoFit/>
          </a:bodyPr>
          <a:lstStyle/>
          <a:p>
            <a:r>
              <a:rPr lang="zh-CN" altLang="en-US" b="1" dirty="0">
                <a:solidFill>
                  <a:schemeClr val="bg1"/>
                </a:solidFill>
                <a:latin typeface="微软雅黑" panose="020B0503020204020204" pitchFamily="34" charset="-122"/>
                <a:ea typeface="微软雅黑" panose="020B0503020204020204" pitchFamily="34" charset="-122"/>
              </a:rPr>
              <a:t>徐二明</a:t>
            </a:r>
            <a:endParaRPr lang="zh-CN" altLang="zh-CN" dirty="0">
              <a:solidFill>
                <a:schemeClr val="bg1"/>
              </a:solidFill>
              <a:latin typeface="微软雅黑" panose="020B0503020204020204" pitchFamily="34" charset="-122"/>
              <a:ea typeface="微软雅黑" panose="020B0503020204020204" pitchFamily="34" charset="-122"/>
            </a:endParaRPr>
          </a:p>
        </p:txBody>
      </p:sp>
      <p:pic>
        <p:nvPicPr>
          <p:cNvPr id="3074" name="图片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91580" y="1406787"/>
            <a:ext cx="1584176" cy="23008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52707257"/>
      </p:ext>
    </p:extLst>
  </p:cSld>
  <p:clrMapOvr>
    <a:masterClrMapping/>
  </p:clrMapOvr>
  <p:transition spd="slow">
    <p:push dir="u"/>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323528" y="987541"/>
            <a:ext cx="2520280" cy="3271839"/>
          </a:xfrm>
          <a:prstGeom prst="rect">
            <a:avLst/>
          </a:prstGeom>
          <a:gradFill>
            <a:gsLst>
              <a:gs pos="0">
                <a:srgbClr val="04AEDA"/>
              </a:gs>
              <a:gs pos="80000">
                <a:schemeClr val="accent5">
                  <a:shade val="93000"/>
                  <a:satMod val="130000"/>
                </a:schemeClr>
              </a:gs>
              <a:gs pos="100000">
                <a:schemeClr val="accent5">
                  <a:shade val="94000"/>
                  <a:satMod val="135000"/>
                </a:schemeClr>
              </a:gs>
            </a:gsLst>
          </a:gradFill>
          <a:ln>
            <a:noFill/>
          </a:ln>
          <a:effectLst/>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zh-CN" altLang="en-US" sz="11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微软雅黑" pitchFamily="34" charset="-122"/>
              <a:ea typeface="微软雅黑" pitchFamily="34" charset="-122"/>
            </a:endParaRPr>
          </a:p>
        </p:txBody>
      </p:sp>
      <p:sp>
        <p:nvSpPr>
          <p:cNvPr id="31" name="TextBox 6"/>
          <p:cNvSpPr txBox="1"/>
          <p:nvPr/>
        </p:nvSpPr>
        <p:spPr>
          <a:xfrm>
            <a:off x="3419872" y="802875"/>
            <a:ext cx="5580112" cy="3508653"/>
          </a:xfrm>
          <a:prstGeom prst="rect">
            <a:avLst/>
          </a:prstGeom>
          <a:noFill/>
        </p:spPr>
        <p:txBody>
          <a:bodyPr vert="horz" wrap="square" lIns="0" tIns="0" rIns="0" bIns="0" rtlCol="0" anchor="ctr">
            <a:spAutoFit/>
          </a:bodyPr>
          <a:lstStyle/>
          <a:p>
            <a:r>
              <a:rPr lang="zh-CN" altLang="en-US" sz="1200" b="1" dirty="0">
                <a:latin typeface="微软雅黑" panose="020B0503020204020204" pitchFamily="34" charset="-122"/>
                <a:ea typeface="微软雅黑" panose="020B0503020204020204" pitchFamily="34" charset="-122"/>
              </a:rPr>
              <a:t>朱道立</a:t>
            </a:r>
          </a:p>
          <a:p>
            <a:r>
              <a:rPr lang="zh-CN" altLang="en-US" sz="1200" dirty="0">
                <a:latin typeface="微软雅黑" panose="020B0503020204020204" pitchFamily="34" charset="-122"/>
                <a:ea typeface="微软雅黑" panose="020B0503020204020204" pitchFamily="34" charset="-122"/>
              </a:rPr>
              <a:t>法国自动化工学博士</a:t>
            </a:r>
          </a:p>
          <a:p>
            <a:r>
              <a:rPr lang="zh-CN" altLang="en-US" sz="1200" dirty="0">
                <a:latin typeface="微软雅黑" panose="020B0503020204020204" pitchFamily="34" charset="-122"/>
                <a:ea typeface="微软雅黑" panose="020B0503020204020204" pitchFamily="34" charset="-122"/>
              </a:rPr>
              <a:t>现任上海交通大学安泰经济与管理学院教授</a:t>
            </a:r>
            <a:r>
              <a:rPr lang="en-US" altLang="zh-CN" sz="1200" dirty="0">
                <a:latin typeface="微软雅黑" panose="020B0503020204020204" pitchFamily="34" charset="-122"/>
                <a:ea typeface="微软雅黑" panose="020B0503020204020204" pitchFamily="34" charset="-122"/>
              </a:rPr>
              <a:t>, </a:t>
            </a:r>
            <a:r>
              <a:rPr lang="zh-CN" altLang="en-US" sz="1200" dirty="0">
                <a:latin typeface="微软雅黑" panose="020B0503020204020204" pitchFamily="34" charset="-122"/>
                <a:ea typeface="微软雅黑" panose="020B0503020204020204" pitchFamily="34" charset="-122"/>
              </a:rPr>
              <a:t>中美物流研究院院长</a:t>
            </a:r>
            <a:r>
              <a:rPr lang="en-US" altLang="zh-CN" sz="1200" dirty="0">
                <a:latin typeface="微软雅黑" panose="020B0503020204020204" pitchFamily="34" charset="-122"/>
                <a:ea typeface="微软雅黑" panose="020B0503020204020204" pitchFamily="34" charset="-122"/>
              </a:rPr>
              <a:t>, </a:t>
            </a:r>
            <a:r>
              <a:rPr lang="zh-CN" altLang="en-US" sz="1200" dirty="0">
                <a:latin typeface="微软雅黑" panose="020B0503020204020204" pitchFamily="34" charset="-122"/>
                <a:ea typeface="微软雅黑" panose="020B0503020204020204" pitchFamily="34" charset="-122"/>
              </a:rPr>
              <a:t>中国物流学会副会长。</a:t>
            </a:r>
          </a:p>
          <a:p>
            <a:r>
              <a:rPr lang="zh-CN" altLang="en-US" sz="1200" dirty="0">
                <a:latin typeface="微软雅黑" panose="020B0503020204020204" pitchFamily="34" charset="-122"/>
                <a:ea typeface="微软雅黑" panose="020B0503020204020204" pitchFamily="34" charset="-122"/>
              </a:rPr>
              <a:t>学术领域是物流和供应链管理、交通科学和管理决策</a:t>
            </a:r>
            <a:r>
              <a:rPr lang="en-US" altLang="zh-CN" sz="1200" dirty="0">
                <a:latin typeface="微软雅黑" panose="020B0503020204020204" pitchFamily="34" charset="-122"/>
                <a:ea typeface="微软雅黑" panose="020B0503020204020204" pitchFamily="34" charset="-122"/>
              </a:rPr>
              <a:t>. </a:t>
            </a:r>
            <a:r>
              <a:rPr lang="zh-CN" altLang="en-US" sz="1200" dirty="0">
                <a:latin typeface="微软雅黑" panose="020B0503020204020204" pitchFamily="34" charset="-122"/>
                <a:ea typeface="微软雅黑" panose="020B0503020204020204" pitchFamily="34" charset="-122"/>
              </a:rPr>
              <a:t>学术成果发表于</a:t>
            </a:r>
            <a:r>
              <a:rPr lang="en-US" altLang="zh-CN" sz="1200" dirty="0">
                <a:latin typeface="微软雅黑" panose="020B0503020204020204" pitchFamily="34" charset="-122"/>
                <a:ea typeface="微软雅黑" panose="020B0503020204020204" pitchFamily="34" charset="-122"/>
              </a:rPr>
              <a:t>SCI</a:t>
            </a:r>
            <a:r>
              <a:rPr lang="zh-CN" altLang="en-US" sz="1200" dirty="0">
                <a:latin typeface="微软雅黑" panose="020B0503020204020204" pitchFamily="34" charset="-122"/>
                <a:ea typeface="微软雅黑" panose="020B0503020204020204" pitchFamily="34" charset="-122"/>
              </a:rPr>
              <a:t>顶级杂志和</a:t>
            </a:r>
            <a:r>
              <a:rPr lang="en-US" altLang="zh-CN" sz="1200" dirty="0">
                <a:latin typeface="微软雅黑" panose="020B0503020204020204" pitchFamily="34" charset="-122"/>
                <a:ea typeface="微软雅黑" panose="020B0503020204020204" pitchFamily="34" charset="-122"/>
              </a:rPr>
              <a:t>SSCI</a:t>
            </a:r>
            <a:r>
              <a:rPr lang="zh-CN" altLang="en-US" sz="1200" dirty="0">
                <a:latin typeface="微软雅黑" panose="020B0503020204020204" pitchFamily="34" charset="-122"/>
                <a:ea typeface="微软雅黑" panose="020B0503020204020204" pitchFamily="34" charset="-122"/>
              </a:rPr>
              <a:t>杂志</a:t>
            </a:r>
            <a:r>
              <a:rPr lang="en-US" altLang="zh-CN" sz="1200" dirty="0">
                <a:latin typeface="微软雅黑" panose="020B0503020204020204" pitchFamily="34" charset="-122"/>
                <a:ea typeface="微软雅黑" panose="020B0503020204020204" pitchFamily="34" charset="-122"/>
              </a:rPr>
              <a:t>, </a:t>
            </a:r>
            <a:r>
              <a:rPr lang="zh-CN" altLang="en-US" sz="1200" dirty="0">
                <a:latin typeface="微软雅黑" panose="020B0503020204020204" pitchFamily="34" charset="-122"/>
                <a:ea typeface="微软雅黑" panose="020B0503020204020204" pitchFamily="34" charset="-122"/>
              </a:rPr>
              <a:t>并用于国内外交通</a:t>
            </a:r>
            <a:r>
              <a:rPr lang="en-US" altLang="zh-CN" sz="1200" dirty="0">
                <a:latin typeface="微软雅黑" panose="020B0503020204020204" pitchFamily="34" charset="-122"/>
                <a:ea typeface="微软雅黑" panose="020B0503020204020204" pitchFamily="34" charset="-122"/>
              </a:rPr>
              <a:t>, </a:t>
            </a:r>
            <a:r>
              <a:rPr lang="zh-CN" altLang="en-US" sz="1200" dirty="0">
                <a:latin typeface="微软雅黑" panose="020B0503020204020204" pitchFamily="34" charset="-122"/>
                <a:ea typeface="微软雅黑" panose="020B0503020204020204" pitchFamily="34" charset="-122"/>
              </a:rPr>
              <a:t>电力调度和配送。 应用成果有可视化油品调度、复杂运输配送</a:t>
            </a:r>
            <a:r>
              <a:rPr lang="en-US" altLang="zh-CN" sz="1200" dirty="0">
                <a:latin typeface="微软雅黑" panose="020B0503020204020204" pitchFamily="34" charset="-122"/>
                <a:ea typeface="微软雅黑" panose="020B0503020204020204" pitchFamily="34" charset="-122"/>
              </a:rPr>
              <a:t>, “</a:t>
            </a:r>
            <a:r>
              <a:rPr lang="zh-CN" altLang="en-US" sz="1200" dirty="0">
                <a:latin typeface="微软雅黑" panose="020B0503020204020204" pitchFamily="34" charset="-122"/>
                <a:ea typeface="微软雅黑" panose="020B0503020204020204" pitchFamily="34" charset="-122"/>
              </a:rPr>
              <a:t>融通仓”物流金融和安全物流</a:t>
            </a:r>
            <a:r>
              <a:rPr lang="en-US" altLang="zh-CN" sz="1200" dirty="0">
                <a:latin typeface="微软雅黑" panose="020B0503020204020204" pitchFamily="34" charset="-122"/>
                <a:ea typeface="微软雅黑" panose="020B0503020204020204" pitchFamily="34" charset="-122"/>
              </a:rPr>
              <a:t>, </a:t>
            </a:r>
            <a:r>
              <a:rPr lang="zh-CN" altLang="en-US" sz="1200" dirty="0">
                <a:latin typeface="微软雅黑" panose="020B0503020204020204" pitchFamily="34" charset="-122"/>
                <a:ea typeface="微软雅黑" panose="020B0503020204020204" pitchFamily="34" charset="-122"/>
              </a:rPr>
              <a:t>获得多项省部级奖项。他是首届中国 “管理学杰出贡献奖”一等奖、 “中国有突出贡献物流专家”奖获得者</a:t>
            </a:r>
            <a:r>
              <a:rPr lang="en-US" altLang="zh-CN" sz="1200" dirty="0">
                <a:latin typeface="微软雅黑" panose="020B0503020204020204" pitchFamily="34" charset="-122"/>
                <a:ea typeface="微软雅黑" panose="020B0503020204020204" pitchFamily="34" charset="-122"/>
              </a:rPr>
              <a:t>,  </a:t>
            </a:r>
            <a:r>
              <a:rPr lang="zh-CN" altLang="en-US" sz="1200" dirty="0">
                <a:latin typeface="微软雅黑" panose="020B0503020204020204" pitchFamily="34" charset="-122"/>
                <a:ea typeface="微软雅黑" panose="020B0503020204020204" pitchFamily="34" charset="-122"/>
              </a:rPr>
              <a:t>并获得中国物流改革开放</a:t>
            </a:r>
            <a:r>
              <a:rPr lang="en-US" altLang="zh-CN" sz="1200" dirty="0">
                <a:latin typeface="微软雅黑" panose="020B0503020204020204" pitchFamily="34" charset="-122"/>
                <a:ea typeface="微软雅黑" panose="020B0503020204020204" pitchFamily="34" charset="-122"/>
              </a:rPr>
              <a:t>30</a:t>
            </a:r>
            <a:r>
              <a:rPr lang="zh-CN" altLang="en-US" sz="1200" dirty="0">
                <a:latin typeface="微软雅黑" panose="020B0503020204020204" pitchFamily="34" charset="-122"/>
                <a:ea typeface="微软雅黑" panose="020B0503020204020204" pitchFamily="34" charset="-122"/>
              </a:rPr>
              <a:t>年杰出贡献奖。</a:t>
            </a:r>
          </a:p>
          <a:p>
            <a:endParaRPr lang="zh-CN" altLang="en-US" sz="1200" dirty="0">
              <a:latin typeface="微软雅黑" panose="020B0503020204020204" pitchFamily="34" charset="-122"/>
              <a:ea typeface="微软雅黑" panose="020B0503020204020204" pitchFamily="34" charset="-122"/>
            </a:endParaRPr>
          </a:p>
          <a:p>
            <a:r>
              <a:rPr lang="en-US" altLang="zh-CN" sz="1200" dirty="0">
                <a:latin typeface="Arial" panose="020B0604020202020204" pitchFamily="34" charset="0"/>
                <a:ea typeface="Arial Unicode MS" panose="020B0604020202020204" pitchFamily="34" charset="-122"/>
                <a:cs typeface="Arial" panose="020B0604020202020204" pitchFamily="34" charset="0"/>
              </a:rPr>
              <a:t>After the graduated from </a:t>
            </a:r>
            <a:r>
              <a:rPr lang="en-US" altLang="zh-CN" sz="1200" dirty="0" err="1">
                <a:latin typeface="Arial" panose="020B0604020202020204" pitchFamily="34" charset="0"/>
                <a:ea typeface="Arial Unicode MS" panose="020B0604020202020204" pitchFamily="34" charset="-122"/>
                <a:cs typeface="Arial" panose="020B0604020202020204" pitchFamily="34" charset="0"/>
              </a:rPr>
              <a:t>Ecole</a:t>
            </a:r>
            <a:r>
              <a:rPr lang="en-US" altLang="zh-CN" sz="1200" dirty="0">
                <a:latin typeface="Arial" panose="020B0604020202020204" pitchFamily="34" charset="0"/>
                <a:ea typeface="Arial Unicode MS" panose="020B0604020202020204" pitchFamily="34" charset="-122"/>
                <a:cs typeface="Arial" panose="020B0604020202020204" pitchFamily="34" charset="0"/>
              </a:rPr>
              <a:t> des Mines de Paris, France, Professor Zhu taught for six years at the Management School, Shanghai Jiao Tong University before going to Canada in 1989. He assumed visiting professor  positions at McGill University, University of Montreal. Then he jointed the Center for Research on Transportation, University of Montreal from 1993. In 1998-2010, He was the professor in the Management School, </a:t>
            </a:r>
            <a:r>
              <a:rPr lang="en-US" altLang="zh-CN" sz="1200" dirty="0" err="1">
                <a:latin typeface="Arial" panose="020B0604020202020204" pitchFamily="34" charset="0"/>
                <a:ea typeface="Arial Unicode MS" panose="020B0604020202020204" pitchFamily="34" charset="-122"/>
                <a:cs typeface="Arial" panose="020B0604020202020204" pitchFamily="34" charset="0"/>
              </a:rPr>
              <a:t>Fudan</a:t>
            </a:r>
            <a:r>
              <a:rPr lang="en-US" altLang="zh-CN" sz="1200" dirty="0">
                <a:latin typeface="Arial" panose="020B0604020202020204" pitchFamily="34" charset="0"/>
                <a:ea typeface="Arial Unicode MS" panose="020B0604020202020204" pitchFamily="34" charset="-122"/>
                <a:cs typeface="Arial" panose="020B0604020202020204" pitchFamily="34" charset="0"/>
              </a:rPr>
              <a:t> University, Dean of Shanghai Logistics Institute. He published many papers in Transportation Science, Transportation Research B, SIAM on Optimization, Mathematical Programming, JOTA, Economics Letter,  Operations Research Letter and other journals. </a:t>
            </a:r>
          </a:p>
        </p:txBody>
      </p:sp>
      <p:sp>
        <p:nvSpPr>
          <p:cNvPr id="2" name="矩形 1"/>
          <p:cNvSpPr/>
          <p:nvPr/>
        </p:nvSpPr>
        <p:spPr>
          <a:xfrm>
            <a:off x="1152056" y="3736408"/>
            <a:ext cx="877163" cy="369332"/>
          </a:xfrm>
          <a:prstGeom prst="rect">
            <a:avLst/>
          </a:prstGeom>
        </p:spPr>
        <p:txBody>
          <a:bodyPr wrap="none">
            <a:spAutoFit/>
          </a:bodyPr>
          <a:lstStyle/>
          <a:p>
            <a:r>
              <a:rPr lang="zh-CN" altLang="en-US" b="1" dirty="0">
                <a:solidFill>
                  <a:schemeClr val="bg1"/>
                </a:solidFill>
                <a:latin typeface="微软雅黑" panose="020B0503020204020204" pitchFamily="34" charset="-122"/>
                <a:ea typeface="微软雅黑" panose="020B0503020204020204" pitchFamily="34" charset="-122"/>
              </a:rPr>
              <a:t>朱道立</a:t>
            </a:r>
            <a:endParaRPr lang="zh-CN" altLang="zh-CN" dirty="0">
              <a:solidFill>
                <a:schemeClr val="bg1"/>
              </a:solidFill>
              <a:latin typeface="微软雅黑" panose="020B0503020204020204" pitchFamily="34" charset="-122"/>
              <a:ea typeface="微软雅黑" panose="020B0503020204020204" pitchFamily="34" charset="-122"/>
            </a:endParaRPr>
          </a:p>
        </p:txBody>
      </p:sp>
      <p:pic>
        <p:nvPicPr>
          <p:cNvPr id="4098" name="图片 88" descr="16-朱道立"/>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5460" y="1430292"/>
            <a:ext cx="1850356" cy="2253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04143156"/>
      </p:ext>
    </p:extLst>
  </p:cSld>
  <p:clrMapOvr>
    <a:masterClrMapping/>
  </p:clrMapOvr>
  <p:transition spd="slow">
    <p:push di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323528" y="987541"/>
            <a:ext cx="2520280" cy="3271839"/>
          </a:xfrm>
          <a:prstGeom prst="rect">
            <a:avLst/>
          </a:prstGeom>
          <a:gradFill>
            <a:gsLst>
              <a:gs pos="0">
                <a:srgbClr val="04AEDA"/>
              </a:gs>
              <a:gs pos="80000">
                <a:schemeClr val="accent5">
                  <a:shade val="93000"/>
                  <a:satMod val="130000"/>
                </a:schemeClr>
              </a:gs>
              <a:gs pos="100000">
                <a:schemeClr val="accent5">
                  <a:shade val="94000"/>
                  <a:satMod val="135000"/>
                </a:schemeClr>
              </a:gs>
            </a:gsLst>
          </a:gradFill>
          <a:ln>
            <a:noFill/>
          </a:ln>
          <a:effectLst/>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zh-CN" altLang="en-US" sz="11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微软雅黑" pitchFamily="34" charset="-122"/>
              <a:ea typeface="微软雅黑" pitchFamily="34" charset="-122"/>
            </a:endParaRPr>
          </a:p>
        </p:txBody>
      </p:sp>
      <p:sp>
        <p:nvSpPr>
          <p:cNvPr id="31" name="TextBox 6"/>
          <p:cNvSpPr txBox="1"/>
          <p:nvPr/>
        </p:nvSpPr>
        <p:spPr>
          <a:xfrm>
            <a:off x="3419872" y="1356873"/>
            <a:ext cx="5580112" cy="2400657"/>
          </a:xfrm>
          <a:prstGeom prst="rect">
            <a:avLst/>
          </a:prstGeom>
          <a:noFill/>
        </p:spPr>
        <p:txBody>
          <a:bodyPr vert="horz" wrap="square" lIns="0" tIns="0" rIns="0" bIns="0" rtlCol="0" anchor="ctr">
            <a:spAutoFit/>
          </a:bodyPr>
          <a:lstStyle/>
          <a:p>
            <a:r>
              <a:rPr lang="zh-CN" altLang="en-US" sz="1200" b="1" dirty="0">
                <a:latin typeface="微软雅黑" panose="020B0503020204020204" pitchFamily="34" charset="-122"/>
                <a:ea typeface="微软雅黑" panose="020B0503020204020204" pitchFamily="34" charset="-122"/>
              </a:rPr>
              <a:t>王立彦</a:t>
            </a:r>
          </a:p>
          <a:p>
            <a:r>
              <a:rPr lang="zh-CN" altLang="en-US" sz="1200" dirty="0">
                <a:latin typeface="微软雅黑" panose="020B0503020204020204" pitchFamily="34" charset="-122"/>
                <a:ea typeface="微软雅黑" panose="020B0503020204020204" pitchFamily="34" charset="-122"/>
              </a:rPr>
              <a:t>北京大学专任：光华管理学院会计学教授、博士生导师</a:t>
            </a:r>
          </a:p>
          <a:p>
            <a:r>
              <a:rPr lang="zh-CN" altLang="en-US" sz="1200" dirty="0">
                <a:latin typeface="微软雅黑" panose="020B0503020204020204" pitchFamily="34" charset="-122"/>
                <a:ea typeface="微软雅黑" panose="020B0503020204020204" pitchFamily="34" charset="-122"/>
              </a:rPr>
              <a:t>“责任与社会价值中心”主任、</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经济科学</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副主编、</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中国会计评论</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主编</a:t>
            </a:r>
          </a:p>
          <a:p>
            <a:r>
              <a:rPr lang="zh-CN" altLang="en-US" sz="1200" dirty="0">
                <a:latin typeface="微软雅黑" panose="020B0503020204020204" pitchFamily="34" charset="-122"/>
                <a:ea typeface="微软雅黑" panose="020B0503020204020204" pitchFamily="34" charset="-122"/>
              </a:rPr>
              <a:t>社会学术兼任：中国会计学会环境会计委员会副主任；中国注册会计师协会职业道德准则委员会委员；中国审计学会环境审计委员会副主任</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专业资格：中国注册会计师协会会员（</a:t>
            </a:r>
            <a:r>
              <a:rPr lang="en-US" altLang="zh-CN" sz="1200" dirty="0">
                <a:latin typeface="微软雅黑" panose="020B0503020204020204" pitchFamily="34" charset="-122"/>
                <a:ea typeface="微软雅黑" panose="020B0503020204020204" pitchFamily="34" charset="-122"/>
              </a:rPr>
              <a:t>CPA</a:t>
            </a:r>
            <a:r>
              <a:rPr lang="zh-CN" altLang="en-US" sz="1200" dirty="0">
                <a:latin typeface="微软雅黑" panose="020B0503020204020204" pitchFamily="34" charset="-122"/>
                <a:ea typeface="微软雅黑" panose="020B0503020204020204" pitchFamily="34" charset="-122"/>
              </a:rPr>
              <a:t>）、美国管理会计师协会（</a:t>
            </a:r>
            <a:r>
              <a:rPr lang="en-US" altLang="zh-CN" sz="1200" dirty="0">
                <a:latin typeface="微软雅黑" panose="020B0503020204020204" pitchFamily="34" charset="-122"/>
                <a:ea typeface="微软雅黑" panose="020B0503020204020204" pitchFamily="34" charset="-122"/>
              </a:rPr>
              <a:t>IMA</a:t>
            </a:r>
            <a:r>
              <a:rPr lang="zh-CN" altLang="en-US" sz="1200" dirty="0">
                <a:latin typeface="微软雅黑" panose="020B0503020204020204" pitchFamily="34" charset="-122"/>
                <a:ea typeface="微软雅黑" panose="020B0503020204020204" pitchFamily="34" charset="-122"/>
              </a:rPr>
              <a:t>）学术会员、中国独立董事资格。</a:t>
            </a:r>
          </a:p>
          <a:p>
            <a:endParaRPr lang="zh-CN" altLang="en-US" sz="1200" dirty="0">
              <a:latin typeface="微软雅黑" panose="020B0503020204020204" pitchFamily="34" charset="-122"/>
              <a:ea typeface="微软雅黑" panose="020B0503020204020204" pitchFamily="34" charset="-122"/>
            </a:endParaRPr>
          </a:p>
          <a:p>
            <a:r>
              <a:rPr lang="en-US" altLang="zh-CN" sz="1200" dirty="0">
                <a:latin typeface="Arial" panose="020B0604020202020204" pitchFamily="34" charset="0"/>
                <a:ea typeface="Arial Unicode MS" panose="020B0604020202020204" pitchFamily="34" charset="-122"/>
                <a:cs typeface="Arial" panose="020B0604020202020204" pitchFamily="34" charset="0"/>
              </a:rPr>
              <a:t>Dr. </a:t>
            </a:r>
            <a:r>
              <a:rPr lang="en-US" altLang="zh-CN" sz="1200" b="1" dirty="0" err="1">
                <a:latin typeface="Arial" panose="020B0604020202020204" pitchFamily="34" charset="0"/>
                <a:ea typeface="Arial Unicode MS" panose="020B0604020202020204" pitchFamily="34" charset="-122"/>
                <a:cs typeface="Arial" panose="020B0604020202020204" pitchFamily="34" charset="0"/>
              </a:rPr>
              <a:t>Liyan</a:t>
            </a:r>
            <a:r>
              <a:rPr lang="en-US" altLang="zh-CN" sz="1200" b="1" dirty="0">
                <a:latin typeface="Arial" panose="020B0604020202020204" pitchFamily="34" charset="0"/>
                <a:ea typeface="Arial Unicode MS" panose="020B0604020202020204" pitchFamily="34" charset="-122"/>
                <a:cs typeface="Arial" panose="020B0604020202020204" pitchFamily="34" charset="0"/>
              </a:rPr>
              <a:t> Wang </a:t>
            </a:r>
            <a:r>
              <a:rPr lang="en-US" altLang="zh-CN" sz="1200" dirty="0">
                <a:latin typeface="Arial" panose="020B0604020202020204" pitchFamily="34" charset="0"/>
                <a:ea typeface="Arial Unicode MS" panose="020B0604020202020204" pitchFamily="34" charset="-122"/>
                <a:cs typeface="Arial" panose="020B0604020202020204" pitchFamily="34" charset="0"/>
              </a:rPr>
              <a:t>is a Professor of Accounting in the </a:t>
            </a:r>
            <a:r>
              <a:rPr lang="en-US" altLang="zh-CN" sz="1200" dirty="0" err="1">
                <a:latin typeface="Arial" panose="020B0604020202020204" pitchFamily="34" charset="0"/>
                <a:ea typeface="Arial Unicode MS" panose="020B0604020202020204" pitchFamily="34" charset="-122"/>
                <a:cs typeface="Arial" panose="020B0604020202020204" pitchFamily="34" charset="0"/>
              </a:rPr>
              <a:t>Guanghua</a:t>
            </a:r>
            <a:r>
              <a:rPr lang="en-US" altLang="zh-CN" sz="1200" dirty="0">
                <a:latin typeface="Arial" panose="020B0604020202020204" pitchFamily="34" charset="0"/>
                <a:ea typeface="Arial Unicode MS" panose="020B0604020202020204" pitchFamily="34" charset="-122"/>
                <a:cs typeface="Arial" panose="020B0604020202020204" pitchFamily="34" charset="0"/>
              </a:rPr>
              <a:t> School of Management, Peking University. Director of ‘the Center for Responsibility and Social Value’; Director of ‘the Center for International Accounting and Finance Research’. He is a member of the CICPA - Chinese Institute of Certified Public Accountants from 1994, and the academic member of the IMA – Institute of Management Accountants from 2009.</a:t>
            </a:r>
          </a:p>
        </p:txBody>
      </p:sp>
      <p:sp>
        <p:nvSpPr>
          <p:cNvPr id="2" name="矩形 1"/>
          <p:cNvSpPr/>
          <p:nvPr/>
        </p:nvSpPr>
        <p:spPr>
          <a:xfrm>
            <a:off x="1152056" y="3736408"/>
            <a:ext cx="877163" cy="369332"/>
          </a:xfrm>
          <a:prstGeom prst="rect">
            <a:avLst/>
          </a:prstGeom>
        </p:spPr>
        <p:txBody>
          <a:bodyPr wrap="none">
            <a:spAutoFit/>
          </a:bodyPr>
          <a:lstStyle/>
          <a:p>
            <a:r>
              <a:rPr lang="zh-CN" altLang="en-US" b="1" dirty="0">
                <a:solidFill>
                  <a:schemeClr val="bg1"/>
                </a:solidFill>
                <a:latin typeface="微软雅黑" panose="020B0503020204020204" pitchFamily="34" charset="-122"/>
                <a:ea typeface="微软雅黑" panose="020B0503020204020204" pitchFamily="34" charset="-122"/>
              </a:rPr>
              <a:t>王立彦</a:t>
            </a:r>
            <a:endParaRPr lang="zh-CN" altLang="zh-CN" dirty="0">
              <a:solidFill>
                <a:schemeClr val="bg1"/>
              </a:solidFill>
              <a:latin typeface="微软雅黑" panose="020B0503020204020204" pitchFamily="34" charset="-122"/>
              <a:ea typeface="微软雅黑" panose="020B0503020204020204" pitchFamily="34" charset="-122"/>
            </a:endParaRPr>
          </a:p>
        </p:txBody>
      </p:sp>
      <p:pic>
        <p:nvPicPr>
          <p:cNvPr id="5122" name="图片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6523" y="1556551"/>
            <a:ext cx="1674290" cy="2001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04428009"/>
      </p:ext>
    </p:extLst>
  </p:cSld>
  <p:clrMapOvr>
    <a:masterClrMapping/>
  </p:clrMapOvr>
  <p:transition spd="slow">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矩形 28"/>
          <p:cNvSpPr/>
          <p:nvPr/>
        </p:nvSpPr>
        <p:spPr>
          <a:xfrm>
            <a:off x="323528" y="987541"/>
            <a:ext cx="2520280" cy="3271839"/>
          </a:xfrm>
          <a:prstGeom prst="rect">
            <a:avLst/>
          </a:prstGeom>
          <a:gradFill>
            <a:gsLst>
              <a:gs pos="0">
                <a:srgbClr val="04AEDA"/>
              </a:gs>
              <a:gs pos="80000">
                <a:schemeClr val="accent5">
                  <a:shade val="93000"/>
                  <a:satMod val="130000"/>
                </a:schemeClr>
              </a:gs>
              <a:gs pos="100000">
                <a:schemeClr val="accent5">
                  <a:shade val="94000"/>
                  <a:satMod val="135000"/>
                </a:schemeClr>
              </a:gs>
            </a:gsLst>
          </a:gradFill>
          <a:ln>
            <a:noFill/>
          </a:ln>
          <a:effectLst/>
        </p:spPr>
        <p:style>
          <a:lnRef idx="1">
            <a:schemeClr val="accent5"/>
          </a:lnRef>
          <a:fillRef idx="3">
            <a:schemeClr val="accent5"/>
          </a:fillRef>
          <a:effectRef idx="2">
            <a:schemeClr val="accent5"/>
          </a:effectRef>
          <a:fontRef idx="minor">
            <a:schemeClr val="lt1"/>
          </a:fontRef>
        </p:style>
        <p:txBody>
          <a:bodyPr anchor="ctr"/>
          <a:lstStyle/>
          <a:p>
            <a:pPr algn="ctr">
              <a:defRPr/>
            </a:pPr>
            <a:endParaRPr lang="zh-CN" altLang="en-US" sz="1100" b="1" spc="50" dirty="0">
              <a:ln w="13500">
                <a:solidFill>
                  <a:schemeClr val="accent1">
                    <a:shade val="2500"/>
                    <a:alpha val="6500"/>
                  </a:schemeClr>
                </a:solidFill>
                <a:prstDash val="solid"/>
              </a:ln>
              <a:solidFill>
                <a:schemeClr val="accent1">
                  <a:tint val="3000"/>
                  <a:alpha val="95000"/>
                </a:schemeClr>
              </a:solidFill>
              <a:effectLst>
                <a:innerShdw blurRad="50900" dist="38500" dir="13500000">
                  <a:srgbClr val="000000">
                    <a:alpha val="60000"/>
                  </a:srgbClr>
                </a:innerShdw>
              </a:effectLst>
              <a:latin typeface="微软雅黑" pitchFamily="34" charset="-122"/>
              <a:ea typeface="微软雅黑" pitchFamily="34" charset="-122"/>
            </a:endParaRPr>
          </a:p>
        </p:txBody>
      </p:sp>
      <p:sp>
        <p:nvSpPr>
          <p:cNvPr id="31" name="TextBox 6"/>
          <p:cNvSpPr txBox="1"/>
          <p:nvPr/>
        </p:nvSpPr>
        <p:spPr>
          <a:xfrm>
            <a:off x="3419872" y="987541"/>
            <a:ext cx="5580112" cy="3139321"/>
          </a:xfrm>
          <a:prstGeom prst="rect">
            <a:avLst/>
          </a:prstGeom>
          <a:noFill/>
        </p:spPr>
        <p:txBody>
          <a:bodyPr vert="horz" wrap="square" lIns="0" tIns="0" rIns="0" bIns="0" rtlCol="0" anchor="ctr">
            <a:spAutoFit/>
          </a:bodyPr>
          <a:lstStyle/>
          <a:p>
            <a:r>
              <a:rPr lang="zh-CN" altLang="en-US" sz="1200" b="1" dirty="0">
                <a:latin typeface="微软雅黑" panose="020B0503020204020204" pitchFamily="34" charset="-122"/>
                <a:ea typeface="微软雅黑" panose="020B0503020204020204" pitchFamily="34" charset="-122"/>
              </a:rPr>
              <a:t>刘静玲</a:t>
            </a:r>
          </a:p>
          <a:p>
            <a:r>
              <a:rPr lang="zh-CN" altLang="en-US" sz="1200" dirty="0">
                <a:latin typeface="微软雅黑" panose="020B0503020204020204" pitchFamily="34" charset="-122"/>
                <a:ea typeface="微软雅黑" panose="020B0503020204020204" pitchFamily="34" charset="-122"/>
              </a:rPr>
              <a:t>北京师范大学环境学院教授博导</a:t>
            </a:r>
          </a:p>
          <a:p>
            <a:r>
              <a:rPr lang="zh-CN" altLang="en-US" sz="1200" dirty="0">
                <a:latin typeface="微软雅黑" panose="020B0503020204020204" pitchFamily="34" charset="-122"/>
                <a:ea typeface="微软雅黑" panose="020B0503020204020204" pitchFamily="34" charset="-122"/>
              </a:rPr>
              <a:t>主要研究领域为水环境毒理学、水生态安全与生态系统管理和可持续发展教育等。主持参加国家“十二五”水专项、国家</a:t>
            </a:r>
            <a:r>
              <a:rPr lang="en-US" altLang="zh-CN" sz="1200" dirty="0">
                <a:latin typeface="微软雅黑" panose="020B0503020204020204" pitchFamily="34" charset="-122"/>
                <a:ea typeface="微软雅黑" panose="020B0503020204020204" pitchFamily="34" charset="-122"/>
              </a:rPr>
              <a:t>973</a:t>
            </a:r>
            <a:r>
              <a:rPr lang="zh-CN" altLang="en-US" sz="1200" dirty="0">
                <a:latin typeface="微软雅黑" panose="020B0503020204020204" pitchFamily="34" charset="-122"/>
                <a:ea typeface="微软雅黑" panose="020B0503020204020204" pitchFamily="34" charset="-122"/>
              </a:rPr>
              <a:t>计划、国家自然科学基金等</a:t>
            </a:r>
            <a:r>
              <a:rPr lang="en-US" altLang="zh-CN" sz="1200" dirty="0">
                <a:latin typeface="微软雅黑" panose="020B0503020204020204" pitchFamily="34" charset="-122"/>
                <a:ea typeface="微软雅黑" panose="020B0503020204020204" pitchFamily="34" charset="-122"/>
              </a:rPr>
              <a:t>30</a:t>
            </a:r>
            <a:r>
              <a:rPr lang="zh-CN" altLang="en-US" sz="1200" dirty="0">
                <a:latin typeface="微软雅黑" panose="020B0503020204020204" pitchFamily="34" charset="-122"/>
                <a:ea typeface="微软雅黑" panose="020B0503020204020204" pitchFamily="34" charset="-122"/>
              </a:rPr>
              <a:t>余项，发表</a:t>
            </a:r>
            <a:r>
              <a:rPr lang="en-US" altLang="zh-CN" sz="1200" dirty="0">
                <a:latin typeface="微软雅黑" panose="020B0503020204020204" pitchFamily="34" charset="-122"/>
                <a:ea typeface="微软雅黑" panose="020B0503020204020204" pitchFamily="34" charset="-122"/>
              </a:rPr>
              <a:t>SCI</a:t>
            </a:r>
            <a:r>
              <a:rPr lang="zh-CN" altLang="en-US" sz="1200" dirty="0">
                <a:latin typeface="微软雅黑" panose="020B0503020204020204" pitchFamily="34" charset="-122"/>
                <a:ea typeface="微软雅黑" panose="020B0503020204020204" pitchFamily="34" charset="-122"/>
              </a:rPr>
              <a:t>、</a:t>
            </a:r>
            <a:r>
              <a:rPr lang="en-US" altLang="zh-CN" sz="1200" dirty="0">
                <a:latin typeface="微软雅黑" panose="020B0503020204020204" pitchFamily="34" charset="-122"/>
                <a:ea typeface="微软雅黑" panose="020B0503020204020204" pitchFamily="34" charset="-122"/>
              </a:rPr>
              <a:t>EI</a:t>
            </a:r>
            <a:r>
              <a:rPr lang="zh-CN" altLang="en-US" sz="1200" dirty="0">
                <a:latin typeface="微软雅黑" panose="020B0503020204020204" pitchFamily="34" charset="-122"/>
                <a:ea typeface="微软雅黑" panose="020B0503020204020204" pitchFamily="34" charset="-122"/>
              </a:rPr>
              <a:t>论文</a:t>
            </a:r>
            <a:r>
              <a:rPr lang="en-US" altLang="zh-CN" sz="1200" dirty="0">
                <a:latin typeface="微软雅黑" panose="020B0503020204020204" pitchFamily="34" charset="-122"/>
                <a:ea typeface="微软雅黑" panose="020B0503020204020204" pitchFamily="34" charset="-122"/>
              </a:rPr>
              <a:t>70</a:t>
            </a:r>
            <a:r>
              <a:rPr lang="zh-CN" altLang="en-US" sz="1200" dirty="0">
                <a:latin typeface="微软雅黑" panose="020B0503020204020204" pitchFamily="34" charset="-122"/>
                <a:ea typeface="微软雅黑" panose="020B0503020204020204" pitchFamily="34" charset="-122"/>
              </a:rPr>
              <a:t>余篇。为国家精品课</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环境科学概论</a:t>
            </a:r>
            <a:r>
              <a:rPr lang="en-US" altLang="zh-CN" sz="1200" dirty="0">
                <a:latin typeface="微软雅黑" panose="020B0503020204020204" pitchFamily="34" charset="-122"/>
                <a:ea typeface="微软雅黑" panose="020B0503020204020204" pitchFamily="34" charset="-122"/>
              </a:rPr>
              <a:t>》</a:t>
            </a:r>
            <a:r>
              <a:rPr lang="zh-CN" altLang="en-US" sz="1200" dirty="0">
                <a:latin typeface="微软雅黑" panose="020B0503020204020204" pitchFamily="34" charset="-122"/>
                <a:ea typeface="微软雅黑" panose="020B0503020204020204" pitchFamily="34" charset="-122"/>
              </a:rPr>
              <a:t>第一主讲。任国家环保总局宣教中心环境教育咨询与培训专家、中国环境科学学会环境地学分会秘书长、康奈尔大学访问学者等。获北京市高等学校教学名师奖等。</a:t>
            </a:r>
          </a:p>
          <a:p>
            <a:endParaRPr lang="zh-CN" altLang="en-US" sz="1200" dirty="0">
              <a:latin typeface="微软雅黑" panose="020B0503020204020204" pitchFamily="34" charset="-122"/>
              <a:ea typeface="微软雅黑" panose="020B0503020204020204" pitchFamily="34" charset="-122"/>
            </a:endParaRPr>
          </a:p>
          <a:p>
            <a:r>
              <a:rPr lang="en-US" altLang="zh-CN" sz="1200" b="1" dirty="0">
                <a:latin typeface="Arial" panose="020B0604020202020204" pitchFamily="34" charset="0"/>
                <a:ea typeface="Arial Unicode MS" panose="020B0604020202020204" pitchFamily="34" charset="-122"/>
                <a:cs typeface="Arial" panose="020B0604020202020204" pitchFamily="34" charset="0"/>
              </a:rPr>
              <a:t>Liu Jingling </a:t>
            </a:r>
            <a:r>
              <a:rPr lang="en-US" altLang="zh-CN" sz="1200" dirty="0">
                <a:latin typeface="Arial" panose="020B0604020202020204" pitchFamily="34" charset="0"/>
                <a:ea typeface="Arial Unicode MS" panose="020B0604020202020204" pitchFamily="34" charset="-122"/>
                <a:cs typeface="Arial" panose="020B0604020202020204" pitchFamily="34" charset="0"/>
              </a:rPr>
              <a:t>is Ph.D. Professor in School of Environment in Beijing Normal University. Research fields mainly include Environmental Science, River toxicology, Ecological security, Water resources management and Environmental public policy and sustainable development education. Main experience and positions include Public Participation and Strategy of China Environment Protection CEEC, general secretary of Environmental geography Society branch of Chinese Society For Environmental Sciences, Visiting scholar of Department of Natural Resources, Cornell University in USA. Take awards, such as Excellent Teacher Awards of Beijing City in 2010.</a:t>
            </a:r>
          </a:p>
        </p:txBody>
      </p:sp>
      <p:sp>
        <p:nvSpPr>
          <p:cNvPr id="2" name="矩形 1"/>
          <p:cNvSpPr/>
          <p:nvPr/>
        </p:nvSpPr>
        <p:spPr>
          <a:xfrm>
            <a:off x="1152056" y="3736408"/>
            <a:ext cx="877163" cy="369332"/>
          </a:xfrm>
          <a:prstGeom prst="rect">
            <a:avLst/>
          </a:prstGeom>
        </p:spPr>
        <p:txBody>
          <a:bodyPr wrap="none">
            <a:spAutoFit/>
          </a:bodyPr>
          <a:lstStyle/>
          <a:p>
            <a:r>
              <a:rPr lang="zh-CN" altLang="en-US" b="1" dirty="0">
                <a:solidFill>
                  <a:schemeClr val="bg1"/>
                </a:solidFill>
                <a:latin typeface="微软雅黑" panose="020B0503020204020204" pitchFamily="34" charset="-122"/>
                <a:ea typeface="微软雅黑" panose="020B0503020204020204" pitchFamily="34" charset="-122"/>
              </a:rPr>
              <a:t>刘静玲</a:t>
            </a:r>
            <a:endParaRPr lang="zh-CN" altLang="zh-CN" dirty="0">
              <a:solidFill>
                <a:schemeClr val="bg1"/>
              </a:solidFill>
              <a:latin typeface="微软雅黑" panose="020B0503020204020204" pitchFamily="34" charset="-122"/>
              <a:ea typeface="微软雅黑" panose="020B0503020204020204" pitchFamily="34" charset="-122"/>
            </a:endParaRPr>
          </a:p>
        </p:txBody>
      </p:sp>
      <p:pic>
        <p:nvPicPr>
          <p:cNvPr id="6146" name="图片 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1148" y="1556886"/>
            <a:ext cx="1665040" cy="2000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87115947"/>
      </p:ext>
    </p:extLst>
  </p:cSld>
  <p:clrMapOvr>
    <a:masterClrMapping/>
  </p:clrMapOvr>
  <p:transition spd="slow">
    <p:push dir="u"/>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926</TotalTime>
  <Words>927</Words>
  <Application>Microsoft Office PowerPoint</Application>
  <PresentationFormat>全屏显示(16:9)</PresentationFormat>
  <Paragraphs>40</Paragraphs>
  <Slides>6</Slides>
  <Notes>0</Notes>
  <HiddenSlides>0</HiddenSlides>
  <MMClips>0</MMClips>
  <ScaleCrop>false</ScaleCrop>
  <HeadingPairs>
    <vt:vector size="4" baseType="variant">
      <vt:variant>
        <vt:lpstr>主题</vt:lpstr>
      </vt:variant>
      <vt:variant>
        <vt:i4>1</vt:i4>
      </vt:variant>
      <vt:variant>
        <vt:lpstr>幻灯片标题</vt:lpstr>
      </vt:variant>
      <vt:variant>
        <vt:i4>6</vt:i4>
      </vt:variant>
    </vt:vector>
  </HeadingPairs>
  <TitlesOfParts>
    <vt:vector size="7" baseType="lpstr">
      <vt:lpstr>Office 主题</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iamisis</dc:creator>
  <cp:lastModifiedBy>ceec</cp:lastModifiedBy>
  <cp:revision>71</cp:revision>
  <dcterms:created xsi:type="dcterms:W3CDTF">2012-04-11T02:39:08Z</dcterms:created>
  <dcterms:modified xsi:type="dcterms:W3CDTF">2014-07-09T09:51:41Z</dcterms:modified>
</cp:coreProperties>
</file>