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theme/themeOverride7.xml" ContentType="application/vnd.openxmlformats-officedocument.themeOverr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Override5.xml" ContentType="application/vnd.openxmlformats-officedocument.themeOverr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theme/themeOverride3.xml" ContentType="application/vnd.openxmlformats-officedocument.themeOverride+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theme/themeOverride8.xml" ContentType="application/vnd.openxmlformats-officedocument.themeOverr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6.xml" ContentType="application/vnd.openxmlformats-officedocument.themeOverride+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theme/themeOverride4.xml" ContentType="application/vnd.openxmlformats-officedocument.themeOverride+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theme/themeOverride2.xml" ContentType="application/vnd.openxmlformats-officedocument.themeOverr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4237" r:id="rId2"/>
  </p:sldMasterIdLst>
  <p:notesMasterIdLst>
    <p:notesMasterId r:id="rId15"/>
  </p:notesMasterIdLst>
  <p:sldIdLst>
    <p:sldId id="261" r:id="rId3"/>
    <p:sldId id="342" r:id="rId4"/>
    <p:sldId id="303" r:id="rId5"/>
    <p:sldId id="344" r:id="rId6"/>
    <p:sldId id="304" r:id="rId7"/>
    <p:sldId id="306" r:id="rId8"/>
    <p:sldId id="345" r:id="rId9"/>
    <p:sldId id="309" r:id="rId10"/>
    <p:sldId id="346" r:id="rId11"/>
    <p:sldId id="312" r:id="rId12"/>
    <p:sldId id="300" r:id="rId13"/>
    <p:sldId id="302" r:id="rId14"/>
  </p:sldIdLst>
  <p:sldSz cx="9144000" cy="6858000" type="screen4x3"/>
  <p:notesSz cx="6797675" cy="9928225"/>
  <p:defaultTextStyle>
    <a:defPPr>
      <a:defRPr lang="zh-TW"/>
    </a:defPPr>
    <a:lvl1pPr algn="l" rtl="0" fontAlgn="base">
      <a:spcBef>
        <a:spcPct val="0"/>
      </a:spcBef>
      <a:spcAft>
        <a:spcPct val="0"/>
      </a:spcAft>
      <a:defRPr kern="1200">
        <a:solidFill>
          <a:schemeClr val="tx1"/>
        </a:solidFill>
        <a:latin typeface="宋体" pitchFamily="2" charset="-122"/>
        <a:ea typeface="PMingLiU" pitchFamily="18" charset="-120"/>
        <a:cs typeface="+mn-cs"/>
      </a:defRPr>
    </a:lvl1pPr>
    <a:lvl2pPr marL="457200" algn="l" rtl="0" fontAlgn="base">
      <a:spcBef>
        <a:spcPct val="0"/>
      </a:spcBef>
      <a:spcAft>
        <a:spcPct val="0"/>
      </a:spcAft>
      <a:defRPr kern="1200">
        <a:solidFill>
          <a:schemeClr val="tx1"/>
        </a:solidFill>
        <a:latin typeface="宋体" pitchFamily="2" charset="-122"/>
        <a:ea typeface="PMingLiU" pitchFamily="18" charset="-120"/>
        <a:cs typeface="+mn-cs"/>
      </a:defRPr>
    </a:lvl2pPr>
    <a:lvl3pPr marL="914400" algn="l" rtl="0" fontAlgn="base">
      <a:spcBef>
        <a:spcPct val="0"/>
      </a:spcBef>
      <a:spcAft>
        <a:spcPct val="0"/>
      </a:spcAft>
      <a:defRPr kern="1200">
        <a:solidFill>
          <a:schemeClr val="tx1"/>
        </a:solidFill>
        <a:latin typeface="宋体" pitchFamily="2" charset="-122"/>
        <a:ea typeface="PMingLiU" pitchFamily="18" charset="-120"/>
        <a:cs typeface="+mn-cs"/>
      </a:defRPr>
    </a:lvl3pPr>
    <a:lvl4pPr marL="1371600" algn="l" rtl="0" fontAlgn="base">
      <a:spcBef>
        <a:spcPct val="0"/>
      </a:spcBef>
      <a:spcAft>
        <a:spcPct val="0"/>
      </a:spcAft>
      <a:defRPr kern="1200">
        <a:solidFill>
          <a:schemeClr val="tx1"/>
        </a:solidFill>
        <a:latin typeface="宋体" pitchFamily="2" charset="-122"/>
        <a:ea typeface="PMingLiU" pitchFamily="18" charset="-120"/>
        <a:cs typeface="+mn-cs"/>
      </a:defRPr>
    </a:lvl4pPr>
    <a:lvl5pPr marL="1828800" algn="l" rtl="0" fontAlgn="base">
      <a:spcBef>
        <a:spcPct val="0"/>
      </a:spcBef>
      <a:spcAft>
        <a:spcPct val="0"/>
      </a:spcAft>
      <a:defRPr kern="1200">
        <a:solidFill>
          <a:schemeClr val="tx1"/>
        </a:solidFill>
        <a:latin typeface="宋体" pitchFamily="2" charset="-122"/>
        <a:ea typeface="PMingLiU" pitchFamily="18" charset="-120"/>
        <a:cs typeface="+mn-cs"/>
      </a:defRPr>
    </a:lvl5pPr>
    <a:lvl6pPr marL="2286000" algn="l" defTabSz="914400" rtl="0" eaLnBrk="1" latinLnBrk="0" hangingPunct="1">
      <a:defRPr kern="1200">
        <a:solidFill>
          <a:schemeClr val="tx1"/>
        </a:solidFill>
        <a:latin typeface="宋体" pitchFamily="2" charset="-122"/>
        <a:ea typeface="PMingLiU" pitchFamily="18" charset="-120"/>
        <a:cs typeface="+mn-cs"/>
      </a:defRPr>
    </a:lvl6pPr>
    <a:lvl7pPr marL="2743200" algn="l" defTabSz="914400" rtl="0" eaLnBrk="1" latinLnBrk="0" hangingPunct="1">
      <a:defRPr kern="1200">
        <a:solidFill>
          <a:schemeClr val="tx1"/>
        </a:solidFill>
        <a:latin typeface="宋体" pitchFamily="2" charset="-122"/>
        <a:ea typeface="PMingLiU" pitchFamily="18" charset="-120"/>
        <a:cs typeface="+mn-cs"/>
      </a:defRPr>
    </a:lvl7pPr>
    <a:lvl8pPr marL="3200400" algn="l" defTabSz="914400" rtl="0" eaLnBrk="1" latinLnBrk="0" hangingPunct="1">
      <a:defRPr kern="1200">
        <a:solidFill>
          <a:schemeClr val="tx1"/>
        </a:solidFill>
        <a:latin typeface="宋体" pitchFamily="2" charset="-122"/>
        <a:ea typeface="PMingLiU" pitchFamily="18" charset="-120"/>
        <a:cs typeface="+mn-cs"/>
      </a:defRPr>
    </a:lvl8pPr>
    <a:lvl9pPr marL="3657600" algn="l" defTabSz="914400" rtl="0" eaLnBrk="1" latinLnBrk="0" hangingPunct="1">
      <a:defRPr kern="1200">
        <a:solidFill>
          <a:schemeClr val="tx1"/>
        </a:solidFill>
        <a:latin typeface="宋体" pitchFamily="2" charset="-122"/>
        <a:ea typeface="PMingLiU" pitchFamily="18" charset="-12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penClr>
      <a:srgbClr val="FF0000"/>
    </p:penClr>
  </p:showPr>
  <p:clrMru>
    <a:srgbClr val="FFFFFF"/>
    <a:srgbClr val="FF9966"/>
    <a:srgbClr val="FFCC99"/>
    <a:srgbClr val="FFFF00"/>
    <a:srgbClr val="FF66FF"/>
    <a:srgbClr val="FF99CC"/>
  </p:clrMru>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6936" autoAdjust="0"/>
  </p:normalViewPr>
  <p:slideViewPr>
    <p:cSldViewPr>
      <p:cViewPr varScale="1">
        <p:scale>
          <a:sx n="70" d="100"/>
          <a:sy n="70" d="100"/>
        </p:scale>
        <p:origin x="-1386" y="-108"/>
      </p:cViewPr>
      <p:guideLst>
        <p:guide orient="horz" pos="2160"/>
        <p:guide pos="2928"/>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smtClean="0">
                <a:latin typeface="Arial" pitchFamily="34" charset="0"/>
              </a:defRPr>
            </a:lvl1pPr>
          </a:lstStyle>
          <a:p>
            <a:pPr>
              <a:defRPr/>
            </a:pPr>
            <a:endParaRPr lang="en-US"/>
          </a:p>
        </p:txBody>
      </p:sp>
      <p:sp>
        <p:nvSpPr>
          <p:cNvPr id="3075" name="Rectangle 3"/>
          <p:cNvSpPr>
            <a:spLocks noGrp="1" noChangeArrowheads="1"/>
          </p:cNvSpPr>
          <p:nvPr>
            <p:ph type="dt" idx="1"/>
          </p:nvPr>
        </p:nvSpPr>
        <p:spPr bwMode="auto">
          <a:xfrm>
            <a:off x="3849688" y="0"/>
            <a:ext cx="2946400" cy="49688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smtClean="0">
                <a:latin typeface="Arial" pitchFamily="34" charset="0"/>
              </a:defRPr>
            </a:lvl1pPr>
          </a:lstStyle>
          <a:p>
            <a:pPr>
              <a:defRPr/>
            </a:pPr>
            <a:endParaRPr lang="en-US"/>
          </a:p>
        </p:txBody>
      </p:sp>
      <p:sp>
        <p:nvSpPr>
          <p:cNvPr id="32772" name="Rectangle 4"/>
          <p:cNvSpPr>
            <a:spLocks noGrp="1" noRot="1" noChangeAspect="1" noChangeArrowheads="1"/>
          </p:cNvSpPr>
          <p:nvPr>
            <p:ph type="sldImg" idx="2"/>
          </p:nvPr>
        </p:nvSpPr>
        <p:spPr bwMode="auto">
          <a:xfrm>
            <a:off x="917575" y="744538"/>
            <a:ext cx="4962525" cy="3722687"/>
          </a:xfrm>
          <a:prstGeom prst="rect">
            <a:avLst/>
          </a:prstGeom>
          <a:noFill/>
          <a:ln w="9525">
            <a:noFill/>
            <a:miter lim="800000"/>
            <a:headEnd/>
            <a:tailEnd/>
          </a:ln>
        </p:spPr>
      </p:sp>
      <p:sp>
        <p:nvSpPr>
          <p:cNvPr id="3077" name="Rectangle 5"/>
          <p:cNvSpPr>
            <a:spLocks noGrp="1" noChangeArrowheads="1"/>
          </p:cNvSpPr>
          <p:nvPr>
            <p:ph type="body" sz="quarter" idx="3"/>
          </p:nvPr>
        </p:nvSpPr>
        <p:spPr bwMode="auto">
          <a:xfrm>
            <a:off x="679450" y="4716463"/>
            <a:ext cx="5438775" cy="44672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noProof="0" smtClean="0"/>
              <a:t>按一下以編輯母片</a:t>
            </a:r>
          </a:p>
          <a:p>
            <a:pPr lvl="1"/>
            <a:r>
              <a:rPr lang="zh-TW" altLang="en-US" noProof="0" smtClean="0"/>
              <a:t>第二層</a:t>
            </a:r>
          </a:p>
          <a:p>
            <a:pPr lvl="2"/>
            <a:r>
              <a:rPr lang="zh-TW" altLang="en-US" noProof="0" smtClean="0"/>
              <a:t>第三層</a:t>
            </a:r>
          </a:p>
          <a:p>
            <a:pPr lvl="3"/>
            <a:r>
              <a:rPr lang="zh-TW" altLang="en-US" noProof="0" smtClean="0"/>
              <a:t>第四層</a:t>
            </a:r>
          </a:p>
          <a:p>
            <a:pPr lvl="4"/>
            <a:r>
              <a:rPr lang="zh-TW" altLang="en-US" noProof="0" smtClean="0"/>
              <a:t>第五層</a:t>
            </a:r>
          </a:p>
        </p:txBody>
      </p:sp>
      <p:sp>
        <p:nvSpPr>
          <p:cNvPr id="3078" name="Rectangle 6"/>
          <p:cNvSpPr>
            <a:spLocks noGrp="1" noChangeArrowheads="1"/>
          </p:cNvSpPr>
          <p:nvPr>
            <p:ph type="ftr" sz="quarter" idx="4"/>
          </p:nvPr>
        </p:nvSpPr>
        <p:spPr bwMode="auto">
          <a:xfrm>
            <a:off x="0" y="9429750"/>
            <a:ext cx="2946400" cy="4968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smtClean="0">
                <a:latin typeface="Arial" pitchFamily="34" charset="0"/>
              </a:defRPr>
            </a:lvl1pPr>
          </a:lstStyle>
          <a:p>
            <a:pPr>
              <a:defRPr/>
            </a:pPr>
            <a:endParaRPr lang="en-US"/>
          </a:p>
        </p:txBody>
      </p:sp>
      <p:sp>
        <p:nvSpPr>
          <p:cNvPr id="3079" name="Rectangle 7"/>
          <p:cNvSpPr>
            <a:spLocks noGrp="1" noChangeArrowheads="1"/>
          </p:cNvSpPr>
          <p:nvPr>
            <p:ph type="sldNum" sz="quarter" idx="5"/>
          </p:nvPr>
        </p:nvSpPr>
        <p:spPr bwMode="auto">
          <a:xfrm>
            <a:off x="3849688" y="9429750"/>
            <a:ext cx="2946400" cy="496888"/>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smtClean="0">
                <a:latin typeface="Arial" pitchFamily="34" charset="0"/>
              </a:defRPr>
            </a:lvl1pPr>
          </a:lstStyle>
          <a:p>
            <a:pPr>
              <a:defRPr/>
            </a:pPr>
            <a:fld id="{9DB3615E-566C-4D1C-A2C0-DD347634AF5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PMingLiU" pitchFamily="18" charset="-120"/>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PMingLiU" pitchFamily="18" charset="-120"/>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PMingLiU" pitchFamily="18" charset="-120"/>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PMingLiU" pitchFamily="18" charset="-120"/>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PMingLiU" pitchFamily="18" charset="-120"/>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slide" Target="../slides/slide1.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10.xml.rels><?xml version="1.0" encoding="UTF-8" standalone="yes"?>
<Relationships xmlns="http://schemas.openxmlformats.org/package/2006/relationships"><Relationship Id="rId3" Type="http://schemas.openxmlformats.org/officeDocument/2006/relationships/slide" Target="../slides/slide10.xml"/><Relationship Id="rId2" Type="http://schemas.openxmlformats.org/officeDocument/2006/relationships/notesMaster" Target="../notesMasters/notesMaster1.xml"/><Relationship Id="rId1" Type="http://schemas.openxmlformats.org/officeDocument/2006/relationships/themeOverride" Target="../theme/themeOverride8.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slide" Target="../slides/slide2.xml"/><Relationship Id="rId2" Type="http://schemas.openxmlformats.org/officeDocument/2006/relationships/notesMaster" Target="../notesMasters/notesMaster1.xml"/><Relationship Id="rId1" Type="http://schemas.openxmlformats.org/officeDocument/2006/relationships/themeOverride" Target="../theme/themeOverride2.xml"/></Relationships>
</file>

<file path=ppt/notesSlides/_rels/notesSlide3.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notesMaster" Target="../notesMasters/notesMaster1.xml"/><Relationship Id="rId1" Type="http://schemas.openxmlformats.org/officeDocument/2006/relationships/themeOverride" Target="../theme/themeOverride3.xml"/></Relationships>
</file>

<file path=ppt/notesSlides/_rels/notesSlide4.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notesMaster" Target="../notesMasters/notesMaster1.xml"/><Relationship Id="rId1" Type="http://schemas.openxmlformats.org/officeDocument/2006/relationships/themeOverride" Target="../theme/themeOverride4.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5.xml"/></Relationships>
</file>

<file path=ppt/notesSlides/_rels/notesSlide6.xml.rels><?xml version="1.0" encoding="UTF-8" standalone="yes"?>
<Relationships xmlns="http://schemas.openxmlformats.org/package/2006/relationships"><Relationship Id="rId3" Type="http://schemas.openxmlformats.org/officeDocument/2006/relationships/slide" Target="../slides/slide6.xml"/><Relationship Id="rId2" Type="http://schemas.openxmlformats.org/officeDocument/2006/relationships/notesMaster" Target="../notesMasters/notesMaster1.xml"/><Relationship Id="rId1" Type="http://schemas.openxmlformats.org/officeDocument/2006/relationships/themeOverride" Target="../theme/themeOverride6.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slide" Target="../slides/slide8.xml"/><Relationship Id="rId2" Type="http://schemas.openxmlformats.org/officeDocument/2006/relationships/notesMaster" Target="../notesMasters/notesMaster1.xml"/><Relationship Id="rId1" Type="http://schemas.openxmlformats.org/officeDocument/2006/relationships/themeOverride" Target="../theme/themeOverride7.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p:sp>
      <p:sp>
        <p:nvSpPr>
          <p:cNvPr id="33795" name="Rectangle 3"/>
          <p:cNvSpPr>
            <a:spLocks noGrp="1" noChangeArrowheads="1"/>
          </p:cNvSpPr>
          <p:nvPr>
            <p:ph type="body" idx="1"/>
          </p:nvPr>
        </p:nvSpPr>
        <p:spPr>
          <a:noFill/>
          <a:ln/>
        </p:spPr>
        <p:txBody>
          <a:bodyPr/>
          <a:lstStyle/>
          <a:p>
            <a:r>
              <a:rPr lang="zh-CN" altLang="en-US" smtClean="0">
                <a:latin typeface="Arial" charset="0"/>
              </a:rPr>
              <a:t>传统商业社会的发展模式给社会和环境带来诸多问题，探索商业的可持续发展已成为全球共识</a:t>
            </a:r>
            <a:r>
              <a:rPr lang="zh-CN" altLang="en-US" smtClean="0">
                <a:latin typeface="Arial" charset="0"/>
                <a:ea typeface="宋体" pitchFamily="2" charset="-122"/>
              </a:rPr>
              <a:t>,社会经济发展和企业管理需要的改变，也给商学院的传统教育带来挑战,</a:t>
            </a:r>
            <a:r>
              <a:rPr lang="zh-CN" altLang="en-US" smtClean="0">
                <a:latin typeface="Arial" charset="0"/>
              </a:rPr>
              <a:t>关注可持续发展，注重责任领导力培养。为了更好地帮助商学院迎接挑战，实现培养教育的变革，推动责任教育，贝迩商学院项目将开展对商学院责任教育的评估</a:t>
            </a:r>
            <a:r>
              <a:rPr lang="zh-CN" altLang="en-US" smtClean="0">
                <a:latin typeface="Arial" charset="0"/>
                <a:ea typeface="宋体" pitchFamily="2" charset="-122"/>
              </a:rPr>
              <a:t>.</a:t>
            </a:r>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4274" name="Rectangle 2"/>
          <p:cNvSpPr>
            <a:spLocks noGrp="1" noRot="1" noChangeAspect="1" noChangeArrowheads="1" noTextEdit="1"/>
          </p:cNvSpPr>
          <p:nvPr>
            <p:ph type="sldImg"/>
          </p:nvPr>
        </p:nvSpPr>
        <p:spPr/>
      </p:sp>
      <p:sp>
        <p:nvSpPr>
          <p:cNvPr id="54275" name="Rectangle 3"/>
          <p:cNvSpPr>
            <a:spLocks noGrp="1" noChangeArrowheads="1"/>
          </p:cNvSpPr>
          <p:nvPr>
            <p:ph type="body" idx="1"/>
          </p:nvPr>
        </p:nvSpPr>
        <p:spPr>
          <a:noFill/>
          <a:ln/>
        </p:spPr>
        <p:txBody>
          <a:bodyPr/>
          <a:lstStyle/>
          <a:p>
            <a:r>
              <a:rPr lang="zh-CN" altLang="en-US" smtClean="0">
                <a:latin typeface="Arial" charset="0"/>
                <a:ea typeface="宋体" pitchFamily="2" charset="-122"/>
              </a:rPr>
              <a:t>通过以上细分的十一项标准对国内20所高校商学院进行综合评估以后，我国推行责任教育较为成功的高校有清华大学经济管理学院、北京大学光华管理学院、长江商学院、中欧国际工商学院、中山大学岭南学院、同济大学经济与管理学院、对外经济贸易大学国际商学院和中山大学管理学院8所高校。</a:t>
            </a:r>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p:sp>
      <p:sp>
        <p:nvSpPr>
          <p:cNvPr id="3" name="备注占位符 2"/>
          <p:cNvSpPr>
            <a:spLocks noGrp="1"/>
          </p:cNvSpPr>
          <p:nvPr>
            <p:ph type="body" idx="1"/>
          </p:nvPr>
        </p:nvSpPr>
        <p:spPr/>
        <p:txBody>
          <a:bodyPr>
            <a:normAutofit lnSpcReduction="10000"/>
          </a:bodyPr>
          <a:lstStyle/>
          <a:p>
            <a:pPr>
              <a:defRPr/>
            </a:pPr>
            <a:r>
              <a:rPr lang="zh-CN" altLang="zh-CN" b="1" dirty="0" smtClean="0"/>
              <a:t>商学院责任教育总体情况</a:t>
            </a:r>
          </a:p>
          <a:p>
            <a:pPr>
              <a:defRPr/>
            </a:pPr>
            <a:r>
              <a:rPr lang="en-US" altLang="zh-CN" b="1" dirty="0" smtClean="0"/>
              <a:t>2.1 </a:t>
            </a:r>
            <a:r>
              <a:rPr lang="zh-CN" altLang="zh-CN" b="1" dirty="0" smtClean="0"/>
              <a:t>教学、课程及认证方面表现较好</a:t>
            </a:r>
          </a:p>
          <a:p>
            <a:pPr>
              <a:defRPr/>
            </a:pPr>
            <a:r>
              <a:rPr lang="en-US" altLang="zh-CN" dirty="0" smtClean="0"/>
              <a:t>20</a:t>
            </a:r>
            <a:r>
              <a:rPr lang="zh-CN" altLang="zh-CN" dirty="0" smtClean="0"/>
              <a:t>所学院中已有</a:t>
            </a:r>
            <a:r>
              <a:rPr lang="en-US" altLang="zh-CN" dirty="0" smtClean="0"/>
              <a:t>19</a:t>
            </a:r>
            <a:r>
              <a:rPr lang="zh-CN" altLang="zh-CN" dirty="0" smtClean="0"/>
              <a:t>所在教学与研究中的“专著、案例、研究课题”，以及“研讨会和公开演讲”方面都大力推动责任教育，教授和培养学员的商业伦理、社会责任等相关知识和能力。</a:t>
            </a:r>
          </a:p>
          <a:p>
            <a:pPr>
              <a:defRPr/>
            </a:pPr>
            <a:r>
              <a:rPr lang="zh-CN" altLang="zh-CN" dirty="0" smtClean="0"/>
              <a:t>绝大多数商学院已开设有商业伦理、企业社会责任和可持续发展等责任教育相关内容的课程。</a:t>
            </a:r>
          </a:p>
          <a:p>
            <a:pPr>
              <a:defRPr/>
            </a:pPr>
            <a:r>
              <a:rPr lang="en-US" altLang="zh-CN" dirty="0" smtClean="0"/>
              <a:t>19</a:t>
            </a:r>
            <a:r>
              <a:rPr lang="zh-CN" altLang="zh-CN" dirty="0" smtClean="0"/>
              <a:t>所学院获得多个国际权威教育质量认证，反映出国内商学院已越来越多地融入到国际商业教育的竞争中，并获得了相应的肯定和认可。</a:t>
            </a:r>
          </a:p>
          <a:p>
            <a:pPr>
              <a:defRPr/>
            </a:pPr>
            <a:r>
              <a:rPr lang="zh-CN" altLang="zh-CN" dirty="0" smtClean="0"/>
              <a:t>同时获得权威认证和加入</a:t>
            </a:r>
            <a:r>
              <a:rPr lang="en-US" altLang="zh-CN" dirty="0" smtClean="0"/>
              <a:t>PRME</a:t>
            </a:r>
            <a:r>
              <a:rPr lang="zh-CN" altLang="zh-CN" dirty="0" smtClean="0"/>
              <a:t>的学院，责任教育评分较高，说明国际权威认证和</a:t>
            </a:r>
            <a:r>
              <a:rPr lang="en-US" altLang="zh-CN" dirty="0" smtClean="0"/>
              <a:t>PRME</a:t>
            </a:r>
            <a:r>
              <a:rPr lang="zh-CN" altLang="zh-CN" dirty="0" smtClean="0"/>
              <a:t>可以通过认证要求的相关内容，有效推动商学院的责任教育。</a:t>
            </a:r>
          </a:p>
          <a:p>
            <a:pPr>
              <a:defRPr/>
            </a:pPr>
            <a:r>
              <a:rPr lang="en-US" altLang="zh-CN" b="1" dirty="0" smtClean="0"/>
              <a:t>2.2 </a:t>
            </a:r>
            <a:r>
              <a:rPr lang="zh-CN" altLang="zh-CN" b="1" dirty="0" smtClean="0"/>
              <a:t>商学院责任教育总体情况参差不齐</a:t>
            </a:r>
          </a:p>
          <a:p>
            <a:pPr>
              <a:defRPr/>
            </a:pPr>
            <a:r>
              <a:rPr lang="zh-CN" altLang="zh-CN" dirty="0" smtClean="0"/>
              <a:t>仅有</a:t>
            </a:r>
            <a:r>
              <a:rPr lang="en-US" altLang="zh-CN" dirty="0" smtClean="0"/>
              <a:t>12</a:t>
            </a:r>
            <a:r>
              <a:rPr lang="zh-CN" altLang="zh-CN" dirty="0" smtClean="0"/>
              <a:t>家商学院将培养负责任的未来商业领导者放入使命、愿景或培养目标中；</a:t>
            </a:r>
          </a:p>
          <a:p>
            <a:pPr>
              <a:defRPr/>
            </a:pPr>
            <a:r>
              <a:rPr lang="zh-CN" altLang="zh-CN" dirty="0" smtClean="0"/>
              <a:t>设有责任教育相关研究机构的学院尚不足一半</a:t>
            </a:r>
          </a:p>
          <a:p>
            <a:pPr>
              <a:defRPr/>
            </a:pPr>
            <a:r>
              <a:rPr lang="en-US" altLang="zh-CN" b="1" dirty="0" smtClean="0"/>
              <a:t>2.3 </a:t>
            </a:r>
            <a:r>
              <a:rPr lang="zh-CN" altLang="zh-CN" b="1" dirty="0" smtClean="0"/>
              <a:t>责任教育仍需深入推行</a:t>
            </a:r>
          </a:p>
          <a:p>
            <a:pPr>
              <a:defRPr/>
            </a:pPr>
            <a:r>
              <a:rPr lang="zh-CN" altLang="zh-CN" dirty="0" smtClean="0"/>
              <a:t>仅有</a:t>
            </a:r>
            <a:r>
              <a:rPr lang="en-US" altLang="zh-CN" dirty="0" smtClean="0"/>
              <a:t>4</a:t>
            </a:r>
            <a:r>
              <a:rPr lang="zh-CN" altLang="zh-CN" dirty="0" smtClean="0"/>
              <a:t>所学院在招生要求中表明学生自身应有社会责任感，反映出商学院还没有充分关注服务对象自身的社会责任感，可能也未充分意识到社会责任感对个人发展的重要性</a:t>
            </a:r>
          </a:p>
          <a:p>
            <a:pPr>
              <a:defRPr/>
            </a:pPr>
            <a:r>
              <a:rPr lang="zh-CN" altLang="zh-CN" dirty="0" smtClean="0"/>
              <a:t>仅有</a:t>
            </a:r>
            <a:r>
              <a:rPr lang="en-US" altLang="zh-CN" dirty="0" smtClean="0"/>
              <a:t>2</a:t>
            </a:r>
            <a:r>
              <a:rPr lang="zh-CN" altLang="zh-CN" dirty="0" smtClean="0"/>
              <a:t>所学院设置了与社会责任相关的专业方向或项目，这可能间接反映出对于相关专业国内商业社会的关注程度尚不高，也可能说明了培养方式和教育师资的缺乏</a:t>
            </a:r>
          </a:p>
          <a:p>
            <a:pPr>
              <a:defRPr/>
            </a:pPr>
            <a:endParaRPr lang="zh-CN" altLang="en-US" dirty="0" smtClean="0"/>
          </a:p>
        </p:txBody>
      </p:sp>
      <p:sp>
        <p:nvSpPr>
          <p:cNvPr id="55300" name="灯片编号占位符 3"/>
          <p:cNvSpPr>
            <a:spLocks noGrp="1"/>
          </p:cNvSpPr>
          <p:nvPr>
            <p:ph type="sldNum" sz="quarter" idx="5"/>
          </p:nvPr>
        </p:nvSpPr>
        <p:spPr>
          <a:noFill/>
        </p:spPr>
        <p:txBody>
          <a:bodyPr/>
          <a:lstStyle/>
          <a:p>
            <a:fld id="{782402A7-CE05-4F23-955B-66CF9AEEDE67}" type="slidenum">
              <a:rPr lang="en-US" altLang="zh-CN">
                <a:latin typeface="Arial" charset="0"/>
              </a:rPr>
              <a:pPr/>
              <a:t>11</a:t>
            </a:fld>
            <a:endParaRPr lang="en-US" altLang="zh-CN">
              <a:latin typeface="Arial"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p:sp>
      <p:sp>
        <p:nvSpPr>
          <p:cNvPr id="41987" name="Rectangle 3"/>
          <p:cNvSpPr>
            <a:spLocks noGrp="1" noChangeArrowheads="1"/>
          </p:cNvSpPr>
          <p:nvPr>
            <p:ph type="body" idx="1"/>
          </p:nvPr>
        </p:nvSpPr>
        <p:spPr>
          <a:noFill/>
          <a:ln/>
        </p:spPr>
        <p:txBody>
          <a:bodyPr/>
          <a:lstStyle/>
          <a:p>
            <a:r>
              <a:rPr lang="zh-CN" altLang="en-US" smtClean="0">
                <a:latin typeface="Arial" charset="0"/>
                <a:ea typeface="宋体" pitchFamily="2" charset="-122"/>
              </a:rPr>
              <a:t>综合考查了国际、国内对商学院的评估指标等情况后，本项目从以上十一个方面设立了评估标准。</a:t>
            </a:r>
            <a:endParaRPr lang="zh-CN" altLang="en-US" smtClean="0">
              <a:latin typeface="Arial" charset="0"/>
            </a:endParaRPr>
          </a:p>
          <a:p>
            <a:endParaRPr lang="en-US" altLang="zh-CN" smtClean="0">
              <a:latin typeface="Arial" charset="0"/>
            </a:endParaRPr>
          </a:p>
          <a:p>
            <a:pPr lvl="1"/>
            <a:r>
              <a:rPr lang="zh-CN" altLang="en-US" sz="2400" smtClean="0">
                <a:solidFill>
                  <a:srgbClr val="FFFFFF"/>
                </a:solidFill>
                <a:latin typeface="Arial" charset="0"/>
              </a:rPr>
              <a:t>学院使命、愿景、价值观等提及责任教育的比例</a:t>
            </a:r>
          </a:p>
          <a:p>
            <a:pPr lvl="1"/>
            <a:r>
              <a:rPr lang="zh-CN" altLang="en-US" sz="2400" smtClean="0">
                <a:solidFill>
                  <a:srgbClr val="FFFFFF"/>
                </a:solidFill>
                <a:latin typeface="Arial" charset="0"/>
              </a:rPr>
              <a:t>学院、项目介绍中提及责任教育</a:t>
            </a:r>
          </a:p>
          <a:p>
            <a:pPr lvl="1"/>
            <a:r>
              <a:rPr lang="zh-CN" altLang="en-US" sz="2400" smtClean="0">
                <a:solidFill>
                  <a:srgbClr val="FFFFFF"/>
                </a:solidFill>
                <a:latin typeface="Arial" charset="0"/>
              </a:rPr>
              <a:t>商学院设立研究机构情况</a:t>
            </a:r>
          </a:p>
          <a:p>
            <a:pPr lvl="1"/>
            <a:r>
              <a:rPr lang="zh-CN" altLang="en-US" sz="2400" smtClean="0">
                <a:solidFill>
                  <a:srgbClr val="FFFFFF"/>
                </a:solidFill>
                <a:latin typeface="Arial" charset="0"/>
              </a:rPr>
              <a:t>专著、案例、研究课题情况</a:t>
            </a:r>
          </a:p>
          <a:p>
            <a:pPr lvl="1"/>
            <a:r>
              <a:rPr lang="zh-CN" altLang="en-US" sz="2400" smtClean="0">
                <a:solidFill>
                  <a:srgbClr val="FFFFFF"/>
                </a:solidFill>
                <a:latin typeface="Arial" charset="0"/>
              </a:rPr>
              <a:t>研讨会和公开演讲情况</a:t>
            </a:r>
          </a:p>
          <a:p>
            <a:pPr lvl="1"/>
            <a:r>
              <a:rPr lang="zh-CN" altLang="en-US" sz="2400" smtClean="0">
                <a:solidFill>
                  <a:srgbClr val="FFFFFF"/>
                </a:solidFill>
                <a:latin typeface="Arial" charset="0"/>
              </a:rPr>
              <a:t>专业方向情况</a:t>
            </a:r>
          </a:p>
          <a:p>
            <a:pPr lvl="1"/>
            <a:r>
              <a:rPr lang="zh-CN" altLang="en-US" sz="2400" smtClean="0">
                <a:solidFill>
                  <a:srgbClr val="FFFFFF"/>
                </a:solidFill>
                <a:latin typeface="Arial" charset="0"/>
              </a:rPr>
              <a:t>课程情况</a:t>
            </a:r>
          </a:p>
          <a:p>
            <a:pPr lvl="1"/>
            <a:r>
              <a:rPr lang="zh-CN" altLang="en-US" sz="2400" smtClean="0">
                <a:solidFill>
                  <a:srgbClr val="FFFFFF"/>
                </a:solidFill>
                <a:latin typeface="Arial" charset="0"/>
              </a:rPr>
              <a:t>招生要求情况</a:t>
            </a:r>
          </a:p>
          <a:p>
            <a:pPr lvl="1"/>
            <a:r>
              <a:rPr lang="zh-CN" altLang="en-US" sz="2400" smtClean="0">
                <a:solidFill>
                  <a:srgbClr val="FFFFFF"/>
                </a:solidFill>
                <a:latin typeface="Arial" charset="0"/>
              </a:rPr>
              <a:t>学生进行责任相关的实践情况</a:t>
            </a:r>
          </a:p>
          <a:p>
            <a:pPr lvl="1"/>
            <a:r>
              <a:rPr lang="zh-CN" altLang="en-US" sz="2400" smtClean="0">
                <a:solidFill>
                  <a:srgbClr val="FFFFFF"/>
                </a:solidFill>
                <a:latin typeface="Arial" charset="0"/>
              </a:rPr>
              <a:t>学生社团或活动情况</a:t>
            </a:r>
          </a:p>
          <a:p>
            <a:pPr lvl="1"/>
            <a:r>
              <a:rPr lang="zh-CN" altLang="en-US" sz="2400" smtClean="0">
                <a:solidFill>
                  <a:srgbClr val="FFFFFF"/>
                </a:solidFill>
                <a:latin typeface="Arial" charset="0"/>
              </a:rPr>
              <a:t>认证情况</a:t>
            </a:r>
          </a:p>
          <a:p>
            <a:pPr lvl="1"/>
            <a:endParaRPr lang="en-US" altLang="zh-CN" sz="2400" smtClean="0">
              <a:latin typeface="Arial" charset="0"/>
            </a:endParaRPr>
          </a:p>
          <a:p>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p:sp>
      <p:sp>
        <p:nvSpPr>
          <p:cNvPr id="44035" name="Rectangle 3"/>
          <p:cNvSpPr>
            <a:spLocks noGrp="1" noChangeArrowheads="1"/>
          </p:cNvSpPr>
          <p:nvPr>
            <p:ph type="body" idx="1"/>
          </p:nvPr>
        </p:nvSpPr>
        <p:spPr>
          <a:noFill/>
          <a:ln/>
        </p:spPr>
        <p:txBody>
          <a:bodyPr/>
          <a:lstStyle/>
          <a:p>
            <a:r>
              <a:rPr lang="zh-CN" altLang="en-US" smtClean="0">
                <a:latin typeface="Arial" charset="0"/>
                <a:ea typeface="宋体" pitchFamily="2" charset="-122"/>
              </a:rPr>
              <a:t>经过对我国国内20所高校进行评估后，我们得到了以下各个方面的评估结果：首先，在学院、项目介绍中提及责任教育的高校有12所，未提及的占到了8所。</a:t>
            </a:r>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p:sp>
      <p:sp>
        <p:nvSpPr>
          <p:cNvPr id="45059" name="Rectangle 3"/>
          <p:cNvSpPr>
            <a:spLocks noGrp="1" noChangeArrowheads="1"/>
          </p:cNvSpPr>
          <p:nvPr>
            <p:ph type="body" idx="1"/>
          </p:nvPr>
        </p:nvSpPr>
        <p:spPr>
          <a:noFill/>
          <a:ln/>
        </p:spPr>
        <p:txBody>
          <a:bodyPr/>
          <a:lstStyle/>
          <a:p>
            <a:r>
              <a:rPr lang="zh-CN" altLang="en-US" smtClean="0">
                <a:latin typeface="Arial" charset="0"/>
                <a:ea typeface="宋体" pitchFamily="2" charset="-122"/>
              </a:rPr>
              <a:t>经过对我国国内20所高校进行评估后，我们得到了以下各个方面的评估结果：首先，在学院、项目介绍中提及责任教育的高校有12所，未提及的占到了8所。</a:t>
            </a:r>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p:sp>
      <p:sp>
        <p:nvSpPr>
          <p:cNvPr id="24579" name="Rectangle 3"/>
          <p:cNvSpPr>
            <a:spLocks noGrp="1" noChangeArrowheads="1"/>
          </p:cNvSpPr>
          <p:nvPr>
            <p:ph type="body" idx="1"/>
          </p:nvPr>
        </p:nvSpPr>
        <p:spPr>
          <a:ln/>
        </p:spPr>
        <p:txBody>
          <a:bodyPr/>
          <a:lstStyle/>
          <a:p>
            <a:pPr eaLnBrk="1" fontAlgn="auto" hangingPunct="1">
              <a:spcBef>
                <a:spcPts val="0"/>
              </a:spcBef>
              <a:spcAft>
                <a:spcPts val="0"/>
              </a:spcAft>
              <a:defRPr sz="1800" b="1" i="0" u="none" strike="noStrike" kern="1200" baseline="0">
                <a:solidFill>
                  <a:sysClr val="windowText" lastClr="000000"/>
                </a:solidFill>
                <a:latin typeface="+mn-lt"/>
                <a:ea typeface="+mn-ea"/>
                <a:cs typeface="+mn-cs"/>
              </a:defRPr>
            </a:pPr>
            <a:r>
              <a:rPr lang="zh-CN" altLang="en-US" sz="1800" b="1" dirty="0">
                <a:solidFill>
                  <a:sysClr val="windowText" lastClr="000000"/>
                </a:solidFill>
                <a:latin typeface="+mn-lt"/>
                <a:ea typeface="宋体" pitchFamily="2" charset="-122"/>
              </a:rPr>
              <a:t>其中</a:t>
            </a:r>
            <a:r>
              <a:rPr lang="zh-CN" altLang="en-US" sz="1800" b="1" dirty="0" smtClean="0">
                <a:solidFill>
                  <a:sysClr val="windowText" lastClr="000000"/>
                </a:solidFill>
                <a:latin typeface="+mn-lt"/>
                <a:ea typeface="宋体" pitchFamily="2" charset="-122"/>
              </a:rPr>
              <a:t>，</a:t>
            </a:r>
            <a:r>
              <a:rPr lang="en-US" altLang="zh-CN" b="1" dirty="0" smtClean="0">
                <a:solidFill>
                  <a:sysClr val="windowText" lastClr="000000"/>
                </a:solidFill>
              </a:rPr>
              <a:t>20</a:t>
            </a:r>
            <a:r>
              <a:rPr lang="zh-CN" altLang="en-US" b="1" dirty="0" smtClean="0">
                <a:solidFill>
                  <a:sysClr val="windowText" lastClr="000000"/>
                </a:solidFill>
              </a:rPr>
              <a:t>家商学院中，</a:t>
            </a:r>
            <a:r>
              <a:rPr lang="en-US" altLang="zh-CN" b="1" dirty="0" smtClean="0">
                <a:solidFill>
                  <a:sysClr val="windowText" lastClr="000000"/>
                </a:solidFill>
              </a:rPr>
              <a:t>8</a:t>
            </a:r>
            <a:r>
              <a:rPr lang="zh-CN" altLang="en-US" b="1" dirty="0" smtClean="0">
                <a:solidFill>
                  <a:sysClr val="windowText" lastClr="000000"/>
                </a:solidFill>
              </a:rPr>
              <a:t>家设置了与社会责任、可持续发展有关的研究机构</a:t>
            </a:r>
            <a:endParaRPr lang="en-US" altLang="zh-CN" b="1" dirty="0" smtClean="0">
              <a:solidFill>
                <a:sysClr val="windowText" lastClr="000000"/>
              </a:solidFill>
            </a:endParaRPr>
          </a:p>
          <a:p>
            <a:pPr eaLnBrk="1" fontAlgn="auto" hangingPunct="1">
              <a:spcBef>
                <a:spcPts val="0"/>
              </a:spcBef>
              <a:spcAft>
                <a:spcPts val="0"/>
              </a:spcAft>
              <a:defRPr sz="1800" b="1" i="0" u="none" strike="noStrike" kern="1200" baseline="0">
                <a:solidFill>
                  <a:sysClr val="windowText" lastClr="000000"/>
                </a:solidFill>
                <a:latin typeface="+mn-lt"/>
                <a:ea typeface="+mn-ea"/>
                <a:cs typeface="+mn-cs"/>
              </a:defRPr>
            </a:pPr>
            <a:endParaRPr lang="zh-CN" altLang="en-US" b="1" dirty="0" smtClean="0">
              <a:solidFill>
                <a:sysClr val="windowText" lastClr="000000"/>
              </a:solidFill>
            </a:endParaRPr>
          </a:p>
          <a:p>
            <a:pPr>
              <a:defRPr/>
            </a:pPr>
            <a:r>
              <a:rPr lang="zh-CN" altLang="en-US" dirty="0" smtClean="0">
                <a:ea typeface="宋体" pitchFamily="2" charset="-122"/>
              </a:rPr>
              <a:t>而几乎所有高校，除一家高校以外，都有相关责任教育的专著、案例、研究课题等。</a:t>
            </a:r>
            <a:endParaRPr lang="zh-CN" altLang="en-US" dirty="0" smtClean="0"/>
          </a:p>
          <a:p>
            <a:pPr>
              <a:defRPr/>
            </a:pPr>
            <a:endParaRPr lang="en-US" altLang="zh-CN" dirty="0" smtClean="0">
              <a:ea typeface="宋体" pitchFamily="2" charset="-122"/>
            </a:endParaRPr>
          </a:p>
          <a:p>
            <a:pPr>
              <a:defRPr/>
            </a:pPr>
            <a:r>
              <a:rPr lang="zh-CN" altLang="zh-CN" dirty="0" smtClean="0"/>
              <a:t>北京大学光华管理学院</a:t>
            </a:r>
            <a:r>
              <a:rPr lang="zh-CN" altLang="en-US" dirty="0" smtClean="0"/>
              <a:t>：</a:t>
            </a:r>
            <a:r>
              <a:rPr lang="zh-CN" altLang="zh-CN" dirty="0" smtClean="0"/>
              <a:t>责任与社会价值中心</a:t>
            </a:r>
          </a:p>
          <a:p>
            <a:pPr>
              <a:defRPr/>
            </a:pPr>
            <a:r>
              <a:rPr lang="zh-CN" altLang="zh-CN" dirty="0" smtClean="0"/>
              <a:t>对外经济贸易大学国际商学院</a:t>
            </a:r>
            <a:r>
              <a:rPr lang="zh-CN" altLang="en-US" dirty="0" smtClean="0"/>
              <a:t>：</a:t>
            </a:r>
            <a:r>
              <a:rPr lang="zh-CN" altLang="zh-CN" dirty="0" smtClean="0"/>
              <a:t>国际经济伦理研究中心</a:t>
            </a:r>
          </a:p>
          <a:p>
            <a:pPr>
              <a:defRPr/>
            </a:pPr>
            <a:r>
              <a:rPr lang="zh-CN" altLang="zh-CN" dirty="0" smtClean="0"/>
              <a:t>复旦大学管理学院</a:t>
            </a:r>
            <a:r>
              <a:rPr lang="zh-CN" altLang="en-US" dirty="0" smtClean="0"/>
              <a:t>：</a:t>
            </a:r>
            <a:r>
              <a:rPr lang="zh-CN" altLang="zh-CN" dirty="0" smtClean="0"/>
              <a:t>复旦可持续创新和增长研究所</a:t>
            </a:r>
          </a:p>
          <a:p>
            <a:pPr>
              <a:defRPr/>
            </a:pPr>
            <a:r>
              <a:rPr lang="zh-CN" altLang="zh-CN" dirty="0" smtClean="0"/>
              <a:t>清华大学经济管理学院</a:t>
            </a:r>
            <a:r>
              <a:rPr lang="zh-CN" altLang="en-US" dirty="0" smtClean="0"/>
              <a:t>：</a:t>
            </a:r>
            <a:r>
              <a:rPr lang="zh-CN" altLang="zh-CN" dirty="0" smtClean="0"/>
              <a:t>现代管理研究中心</a:t>
            </a:r>
          </a:p>
          <a:p>
            <a:pPr>
              <a:defRPr/>
            </a:pPr>
            <a:r>
              <a:rPr lang="zh-CN" altLang="zh-CN" dirty="0" smtClean="0"/>
              <a:t>上海交通大学安泰经济与管理学院</a:t>
            </a:r>
            <a:r>
              <a:rPr lang="zh-CN" altLang="en-US" dirty="0" smtClean="0"/>
              <a:t>：</a:t>
            </a:r>
            <a:r>
              <a:rPr lang="en-US" altLang="zh-CN" dirty="0" smtClean="0"/>
              <a:t>EMBA</a:t>
            </a:r>
            <a:r>
              <a:rPr lang="zh-CN" altLang="zh-CN" dirty="0" smtClean="0"/>
              <a:t>社会责任研究中心</a:t>
            </a:r>
          </a:p>
          <a:p>
            <a:pPr>
              <a:defRPr/>
            </a:pPr>
            <a:r>
              <a:rPr lang="zh-CN" altLang="zh-CN" dirty="0" smtClean="0"/>
              <a:t>中欧国际工商学院</a:t>
            </a:r>
            <a:r>
              <a:rPr lang="zh-CN" altLang="en-US" dirty="0" smtClean="0"/>
              <a:t>：</a:t>
            </a:r>
            <a:r>
              <a:rPr lang="zh-CN" altLang="zh-CN" dirty="0" smtClean="0"/>
              <a:t>企业领导力与社会责任研究中心</a:t>
            </a:r>
          </a:p>
          <a:p>
            <a:pPr>
              <a:defRPr/>
            </a:pPr>
            <a:r>
              <a:rPr lang="zh-CN" altLang="zh-CN" dirty="0" smtClean="0"/>
              <a:t>中山大学管理学院</a:t>
            </a:r>
            <a:r>
              <a:rPr lang="zh-CN" altLang="en-US" dirty="0" smtClean="0"/>
              <a:t>：</a:t>
            </a:r>
            <a:r>
              <a:rPr lang="zh-CN" altLang="zh-CN" dirty="0" smtClean="0"/>
              <a:t>产业发展与企业可持续成长研究中心</a:t>
            </a:r>
          </a:p>
          <a:p>
            <a:pPr>
              <a:defRPr/>
            </a:pPr>
            <a:r>
              <a:rPr lang="zh-CN" altLang="zh-CN" dirty="0" smtClean="0"/>
              <a:t>中山大学岭南学院</a:t>
            </a:r>
            <a:r>
              <a:rPr lang="zh-CN" altLang="en-US" dirty="0" smtClean="0"/>
              <a:t>：</a:t>
            </a:r>
            <a:r>
              <a:rPr lang="zh-CN" altLang="zh-CN" dirty="0" smtClean="0"/>
              <a:t>企业社会责任研究中心</a:t>
            </a:r>
          </a:p>
        </p:txBody>
      </p:sp>
    </p:spTree>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7106" name="Rectangle 2"/>
          <p:cNvSpPr>
            <a:spLocks noGrp="1" noRot="1" noChangeAspect="1" noChangeArrowheads="1" noTextEdit="1"/>
          </p:cNvSpPr>
          <p:nvPr>
            <p:ph type="sldImg"/>
          </p:nvPr>
        </p:nvSpPr>
        <p:spPr/>
      </p:sp>
      <p:sp>
        <p:nvSpPr>
          <p:cNvPr id="47107" name="Rectangle 3"/>
          <p:cNvSpPr>
            <a:spLocks noGrp="1" noChangeArrowheads="1"/>
          </p:cNvSpPr>
          <p:nvPr>
            <p:ph type="body" idx="1"/>
          </p:nvPr>
        </p:nvSpPr>
        <p:spPr>
          <a:noFill/>
          <a:ln/>
        </p:spPr>
        <p:txBody>
          <a:bodyPr/>
          <a:lstStyle/>
          <a:p>
            <a:r>
              <a:rPr lang="zh-CN" altLang="en-US" smtClean="0">
                <a:latin typeface="Arial" charset="0"/>
                <a:ea typeface="宋体" pitchFamily="2" charset="-122"/>
              </a:rPr>
              <a:t>可以看到，将社会责任设成专业的高校比较少，只有2家，但是绝大部分高校都开设了相关课程，</a:t>
            </a:r>
            <a:r>
              <a:rPr lang="en-US" altLang="zh-CN" smtClean="0">
                <a:latin typeface="Arial" charset="0"/>
              </a:rPr>
              <a:t>18</a:t>
            </a:r>
            <a:r>
              <a:rPr lang="zh-CN" altLang="zh-CN" smtClean="0">
                <a:latin typeface="Arial" charset="0"/>
              </a:rPr>
              <a:t>所商学院设置了责任教育相关课程，其中</a:t>
            </a:r>
            <a:r>
              <a:rPr lang="en-US" altLang="zh-CN" smtClean="0">
                <a:latin typeface="Arial" charset="0"/>
              </a:rPr>
              <a:t>17</a:t>
            </a:r>
            <a:r>
              <a:rPr lang="zh-CN" altLang="zh-CN" smtClean="0">
                <a:latin typeface="Arial" charset="0"/>
              </a:rPr>
              <a:t>所将课程设为必修课程，仅有</a:t>
            </a:r>
            <a:r>
              <a:rPr lang="en-US" altLang="zh-CN" smtClean="0">
                <a:latin typeface="Arial" charset="0"/>
              </a:rPr>
              <a:t>1</a:t>
            </a:r>
            <a:r>
              <a:rPr lang="zh-CN" altLang="zh-CN" smtClean="0">
                <a:latin typeface="Arial" charset="0"/>
              </a:rPr>
              <a:t>所为选修课程</a:t>
            </a:r>
            <a:endParaRPr lang="en-US" altLang="zh-CN" smtClean="0">
              <a:latin typeface="Arial" charset="0"/>
            </a:endParaRPr>
          </a:p>
          <a:p>
            <a:endParaRPr lang="en-US" altLang="zh-CN" smtClean="0">
              <a:latin typeface="Arial" charset="0"/>
            </a:endParaRPr>
          </a:p>
          <a:p>
            <a:endParaRPr lang="zh-CN" altLang="zh-CN"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p:sp>
      <p:sp>
        <p:nvSpPr>
          <p:cNvPr id="48131" name="备注占位符 2"/>
          <p:cNvSpPr>
            <a:spLocks noGrp="1"/>
          </p:cNvSpPr>
          <p:nvPr>
            <p:ph type="body" idx="1"/>
          </p:nvPr>
        </p:nvSpPr>
        <p:spPr>
          <a:noFill/>
          <a:ln/>
        </p:spPr>
        <p:txBody>
          <a:bodyPr/>
          <a:lstStyle/>
          <a:p>
            <a:r>
              <a:rPr lang="zh-CN" altLang="zh-CN" smtClean="0">
                <a:latin typeface="Arial" charset="0"/>
              </a:rPr>
              <a:t>开设的责任教育相关必修课程多关注商业伦理</a:t>
            </a:r>
          </a:p>
          <a:p>
            <a:r>
              <a:rPr lang="zh-CN" altLang="zh-CN" smtClean="0">
                <a:latin typeface="Arial" charset="0"/>
              </a:rPr>
              <a:t>开设的必修伦理课程多作为基础课程进行教授</a:t>
            </a:r>
          </a:p>
          <a:p>
            <a:r>
              <a:rPr lang="zh-CN" altLang="zh-CN" smtClean="0">
                <a:latin typeface="Arial" charset="0"/>
              </a:rPr>
              <a:t>企业社会责任常纳入领导力模块进行教授</a:t>
            </a:r>
          </a:p>
          <a:p>
            <a:endParaRPr lang="zh-CN" altLang="en-US" smtClean="0">
              <a:latin typeface="Arial" charset="0"/>
            </a:endParaRPr>
          </a:p>
        </p:txBody>
      </p:sp>
      <p:sp>
        <p:nvSpPr>
          <p:cNvPr id="48132" name="灯片编号占位符 3"/>
          <p:cNvSpPr>
            <a:spLocks noGrp="1"/>
          </p:cNvSpPr>
          <p:nvPr>
            <p:ph type="sldNum" sz="quarter" idx="5"/>
          </p:nvPr>
        </p:nvSpPr>
        <p:spPr>
          <a:noFill/>
        </p:spPr>
        <p:txBody>
          <a:bodyPr/>
          <a:lstStyle/>
          <a:p>
            <a:fld id="{C0FC2FEF-9E9D-4429-9656-254C9EB0191E}" type="slidenum">
              <a:rPr lang="en-US" altLang="zh-CN">
                <a:latin typeface="Arial" charset="0"/>
              </a:rPr>
              <a:pPr/>
              <a:t>7</a:t>
            </a:fld>
            <a:endParaRPr lang="en-US" altLang="zh-CN">
              <a:latin typeface="Arial"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50178" name="Rectangle 2"/>
          <p:cNvSpPr>
            <a:spLocks noGrp="1" noRot="1" noChangeAspect="1" noChangeArrowheads="1" noTextEdit="1"/>
          </p:cNvSpPr>
          <p:nvPr>
            <p:ph type="sldImg"/>
          </p:nvPr>
        </p:nvSpPr>
        <p:spPr/>
      </p:sp>
      <p:sp>
        <p:nvSpPr>
          <p:cNvPr id="50179" name="Rectangle 3"/>
          <p:cNvSpPr>
            <a:spLocks noGrp="1" noChangeArrowheads="1"/>
          </p:cNvSpPr>
          <p:nvPr>
            <p:ph type="body" idx="1"/>
          </p:nvPr>
        </p:nvSpPr>
        <p:spPr>
          <a:noFill/>
          <a:ln/>
        </p:spPr>
        <p:txBody>
          <a:bodyPr/>
          <a:lstStyle/>
          <a:p>
            <a:r>
              <a:rPr lang="zh-CN" altLang="en-US" smtClean="0">
                <a:latin typeface="Arial" charset="0"/>
                <a:ea typeface="宋体" pitchFamily="2" charset="-122"/>
              </a:rPr>
              <a:t>而且，在学生的实践课程和活动中，提到社会责任的高校占到了绝大比重。</a:t>
            </a:r>
            <a:r>
              <a:rPr lang="en-US" altLang="zh-CN" smtClean="0">
                <a:latin typeface="Arial" charset="0"/>
              </a:rPr>
              <a:t>14</a:t>
            </a:r>
            <a:r>
              <a:rPr lang="zh-CN" altLang="zh-CN" smtClean="0">
                <a:latin typeface="Arial" charset="0"/>
              </a:rPr>
              <a:t>所商学院就社会责任相关议题组织学生参加实践课程</a:t>
            </a:r>
          </a:p>
          <a:p>
            <a:endParaRPr lang="en-US" altLang="zh-CN" smtClean="0">
              <a:latin typeface="Arial" charset="0"/>
            </a:endParaRPr>
          </a:p>
          <a:p>
            <a:r>
              <a:rPr lang="zh-CN" altLang="zh-CN" smtClean="0">
                <a:latin typeface="Arial" charset="0"/>
              </a:rPr>
              <a:t>北京大学光华管理学院</a:t>
            </a:r>
          </a:p>
          <a:p>
            <a:r>
              <a:rPr lang="zh-CN" altLang="zh-CN" smtClean="0">
                <a:latin typeface="Arial" charset="0"/>
              </a:rPr>
              <a:t>在</a:t>
            </a:r>
            <a:r>
              <a:rPr lang="en-US" altLang="zh-CN" smtClean="0">
                <a:latin typeface="Arial" charset="0"/>
              </a:rPr>
              <a:t>MBA</a:t>
            </a:r>
            <a:r>
              <a:rPr lang="zh-CN" altLang="zh-CN" smtClean="0">
                <a:latin typeface="Arial" charset="0"/>
              </a:rPr>
              <a:t>整合实践项目中，光华管理学院融入了社会责任、公益项目等相关内容。如，</a:t>
            </a:r>
            <a:r>
              <a:rPr lang="en-US" altLang="zh-CN" smtClean="0">
                <a:latin typeface="Arial" charset="0"/>
              </a:rPr>
              <a:t>2013</a:t>
            </a:r>
            <a:r>
              <a:rPr lang="zh-CN" altLang="zh-CN" smtClean="0">
                <a:latin typeface="Arial" charset="0"/>
              </a:rPr>
              <a:t>级北大光华</a:t>
            </a:r>
            <a:r>
              <a:rPr lang="en-US" altLang="zh-CN" smtClean="0">
                <a:latin typeface="Arial" charset="0"/>
              </a:rPr>
              <a:t>MBA</a:t>
            </a:r>
            <a:r>
              <a:rPr lang="zh-CN" altLang="zh-CN" smtClean="0">
                <a:latin typeface="Arial" charset="0"/>
              </a:rPr>
              <a:t>整合实践项目之公益性平民学校蒲公英中学项目，通过学校和企业联合打造的实践项目提高</a:t>
            </a:r>
            <a:r>
              <a:rPr lang="en-US" altLang="zh-CN" smtClean="0">
                <a:latin typeface="Arial" charset="0"/>
              </a:rPr>
              <a:t>MBA</a:t>
            </a:r>
            <a:r>
              <a:rPr lang="zh-CN" altLang="zh-CN" smtClean="0">
                <a:latin typeface="Arial" charset="0"/>
              </a:rPr>
              <a:t>学生的综合管理能力，旨在给学生提供一个将</a:t>
            </a:r>
            <a:r>
              <a:rPr lang="en-US" altLang="zh-CN" smtClean="0">
                <a:latin typeface="Arial" charset="0"/>
              </a:rPr>
              <a:t>MBA</a:t>
            </a:r>
            <a:r>
              <a:rPr lang="zh-CN" altLang="zh-CN" smtClean="0">
                <a:latin typeface="Arial" charset="0"/>
              </a:rPr>
              <a:t>课堂上学到的管理知识和技能整合运用到真实企业的实践活动中的机会。</a:t>
            </a:r>
          </a:p>
          <a:p>
            <a:endParaRPr lang="zh-CN" altLang="en-US" smtClean="0">
              <a:latin typeface="Arial" charset="0"/>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p:sp>
      <p:sp>
        <p:nvSpPr>
          <p:cNvPr id="51203" name="备注占位符 2"/>
          <p:cNvSpPr>
            <a:spLocks noGrp="1"/>
          </p:cNvSpPr>
          <p:nvPr>
            <p:ph type="body" idx="1"/>
          </p:nvPr>
        </p:nvSpPr>
        <p:spPr>
          <a:noFill/>
          <a:ln/>
        </p:spPr>
        <p:txBody>
          <a:bodyPr/>
          <a:lstStyle/>
          <a:p>
            <a:endParaRPr lang="zh-CN" altLang="en-US" smtClean="0">
              <a:latin typeface="Arial" charset="0"/>
            </a:endParaRPr>
          </a:p>
        </p:txBody>
      </p:sp>
      <p:sp>
        <p:nvSpPr>
          <p:cNvPr id="51204" name="灯片编号占位符 3"/>
          <p:cNvSpPr>
            <a:spLocks noGrp="1"/>
          </p:cNvSpPr>
          <p:nvPr>
            <p:ph type="sldNum" sz="quarter" idx="5"/>
          </p:nvPr>
        </p:nvSpPr>
        <p:spPr>
          <a:noFill/>
        </p:spPr>
        <p:txBody>
          <a:bodyPr/>
          <a:lstStyle/>
          <a:p>
            <a:fld id="{1841F2FF-8A44-47B2-B719-D8608C4B4DB4}" type="slidenum">
              <a:rPr lang="en-US" altLang="zh-CN">
                <a:latin typeface="Arial" charset="0"/>
              </a:rPr>
              <a:pPr/>
              <a:t>9</a:t>
            </a:fld>
            <a:endParaRPr lang="en-US" altLang="zh-CN">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73D1C24-5FFB-4B89-A99B-BDC98BBCECC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6791AEA-D271-46AB-9586-79EF0F988C05}"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87DC9F6B-6AE5-40CD-8F5A-CAA5360D0FD3}"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708400" y="274638"/>
            <a:ext cx="3671888"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Rectangle 4"/>
          <p:cNvSpPr>
            <a:spLocks noGrp="1" noChangeArrowheads="1"/>
          </p:cNvSpPr>
          <p:nvPr>
            <p:ph type="dt" sz="half" idx="10"/>
          </p:nvPr>
        </p:nvSpPr>
        <p:spPr>
          <a:ln/>
        </p:spPr>
        <p:txBody>
          <a:bodyPr/>
          <a:lstStyle>
            <a:lvl1pPr>
              <a:defRPr/>
            </a:lvl1pPr>
          </a:lstStyle>
          <a:p>
            <a:pPr>
              <a:defRPr/>
            </a:pPr>
            <a:endParaRPr lang="en-US"/>
          </a:p>
        </p:txBody>
      </p:sp>
      <p:sp>
        <p:nvSpPr>
          <p:cNvPr id="7" name="Rectangle 5"/>
          <p:cNvSpPr>
            <a:spLocks noGrp="1" noChangeArrowheads="1"/>
          </p:cNvSpPr>
          <p:nvPr>
            <p:ph type="ftr" sz="quarter" idx="11"/>
          </p:nvPr>
        </p:nvSpPr>
        <p:spPr>
          <a:ln/>
        </p:spPr>
        <p:txBody>
          <a:bodyPr/>
          <a:lstStyle>
            <a:lvl1pPr>
              <a:defRPr/>
            </a:lvl1pPr>
          </a:lstStyle>
          <a:p>
            <a:pPr>
              <a:defRPr/>
            </a:pPr>
            <a:endParaRPr lang="en-US"/>
          </a:p>
        </p:txBody>
      </p:sp>
      <p:sp>
        <p:nvSpPr>
          <p:cNvPr id="8" name="Rectangle 6"/>
          <p:cNvSpPr>
            <a:spLocks noGrp="1" noChangeArrowheads="1"/>
          </p:cNvSpPr>
          <p:nvPr>
            <p:ph type="sldNum" sz="quarter" idx="12"/>
          </p:nvPr>
        </p:nvSpPr>
        <p:spPr>
          <a:ln/>
        </p:spPr>
        <p:txBody>
          <a:bodyPr/>
          <a:lstStyle>
            <a:lvl1pPr>
              <a:defRPr/>
            </a:lvl1pPr>
          </a:lstStyle>
          <a:p>
            <a:pPr>
              <a:defRPr/>
            </a:pPr>
            <a:fld id="{1F8C1C91-5964-44E3-A242-CDC982D5927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708400" y="274638"/>
            <a:ext cx="3671888"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F4DAAB-4904-44F4-AA86-D21A7D55891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55650" y="2420938"/>
            <a:ext cx="3708400" cy="3917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16450" y="2420938"/>
            <a:ext cx="3709988" cy="39179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92AA425-47A0-4C1B-8F95-6C807F30CF30}"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397625" y="274638"/>
            <a:ext cx="1928813" cy="606425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11188" y="274638"/>
            <a:ext cx="5634037" cy="6064250"/>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7F5C2C1-1E4B-4A67-8CE8-EEE45FE1963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18794B07-55CE-46FE-975C-CA9A3C4F3628}"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7475B775-FE15-491E-8581-B6AC3CCE650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DCB6FF73-D62A-4943-A27B-E2DE48DD55EC}"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D1216BFB-2965-4045-AD7E-19ADCB7088E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C98CEBC8-EF2D-4655-99AD-3EAC3700A397}"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24A13D43-63FE-4EFF-A1A8-C9819D1F706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708400" y="274638"/>
            <a:ext cx="3671888"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smtClean="0"/>
              <a:t>按一下以編輯母片標題樣式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smtClean="0"/>
              <a:t>按一下以編輯母片</a:t>
            </a:r>
          </a:p>
          <a:p>
            <a:pPr lvl="1"/>
            <a:r>
              <a:rPr lang="zh-TW" smtClean="0"/>
              <a:t>第二層</a:t>
            </a:r>
          </a:p>
          <a:p>
            <a:pPr lvl="2"/>
            <a:r>
              <a:rPr lang="zh-TW" smtClean="0"/>
              <a:t>第三層</a:t>
            </a:r>
          </a:p>
          <a:p>
            <a:pPr lvl="3"/>
            <a:r>
              <a:rPr lang="zh-TW" smtClean="0"/>
              <a:t>第四層</a:t>
            </a:r>
          </a:p>
          <a:p>
            <a:pPr lvl="4"/>
            <a:r>
              <a:rPr lang="zh-TW" smtClean="0"/>
              <a:t>第五層</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smtClean="0">
                <a:latin typeface="+mn-lt"/>
              </a:defRPr>
            </a:lvl1pPr>
          </a:lstStyle>
          <a:p>
            <a:pPr>
              <a:defRPr/>
            </a:pPr>
            <a:endParaRPr 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smtClean="0">
                <a:latin typeface="+mn-lt"/>
              </a:defRPr>
            </a:lvl1pPr>
          </a:lstStyle>
          <a:p>
            <a:pPr>
              <a:defRPr/>
            </a:pPr>
            <a:endParaRPr 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smtClean="0">
                <a:latin typeface="+mn-lt"/>
              </a:defRPr>
            </a:lvl1pPr>
          </a:lstStyle>
          <a:p>
            <a:pPr>
              <a:defRPr/>
            </a:pPr>
            <a:fld id="{63344C60-0A41-4218-9FDF-DD116F1B52CB}" type="slidenum">
              <a:rPr lang="en-US"/>
              <a:pPr>
                <a:defRPr/>
              </a:pPr>
              <a:t>‹#›</a:t>
            </a:fld>
            <a:endParaRPr lang="en-US"/>
          </a:p>
        </p:txBody>
      </p:sp>
      <p:sp>
        <p:nvSpPr>
          <p:cNvPr id="1031" name="Rectangle 7"/>
          <p:cNvSpPr>
            <a:spLocks noChangeArrowheads="1"/>
          </p:cNvSpPr>
          <p:nvPr userDrawn="1"/>
        </p:nvSpPr>
        <p:spPr bwMode="auto">
          <a:xfrm>
            <a:off x="468313" y="187325"/>
            <a:ext cx="1152525" cy="1009650"/>
          </a:xfrm>
          <a:prstGeom prst="rect">
            <a:avLst/>
          </a:prstGeom>
          <a:noFill/>
          <a:ln w="63500" cap="flat" cmpd="sng">
            <a:solidFill>
              <a:srgbClr val="99CCFF"/>
            </a:solidFill>
            <a:miter lim="800000"/>
            <a:headEnd/>
            <a:tailEnd/>
          </a:ln>
          <a:effectLst/>
        </p:spPr>
        <p:txBody>
          <a:bodyPr wrap="none" anchor="ctr"/>
          <a:lstStyle/>
          <a:p>
            <a:pPr>
              <a:defRPr/>
            </a:pPr>
            <a:endParaRPr lang="zh-TW" altLang="en-US">
              <a:latin typeface="Arial" pitchFamily="34" charset="0"/>
            </a:endParaRPr>
          </a:p>
        </p:txBody>
      </p:sp>
      <p:sp>
        <p:nvSpPr>
          <p:cNvPr id="1032" name="Rectangle 9"/>
          <p:cNvSpPr>
            <a:spLocks noChangeArrowheads="1"/>
          </p:cNvSpPr>
          <p:nvPr userDrawn="1"/>
        </p:nvSpPr>
        <p:spPr bwMode="auto">
          <a:xfrm>
            <a:off x="1044575" y="765175"/>
            <a:ext cx="792163" cy="790575"/>
          </a:xfrm>
          <a:prstGeom prst="rect">
            <a:avLst/>
          </a:prstGeom>
          <a:noFill/>
          <a:ln w="76200" cap="flat" cmpd="sng">
            <a:solidFill>
              <a:srgbClr val="FF9900"/>
            </a:solidFill>
            <a:miter lim="800000"/>
            <a:headEnd/>
            <a:tailEnd/>
          </a:ln>
          <a:effectLst/>
        </p:spPr>
        <p:txBody>
          <a:bodyPr wrap="none" anchor="ctr"/>
          <a:lstStyle/>
          <a:p>
            <a:pPr>
              <a:defRPr/>
            </a:pPr>
            <a:endParaRPr lang="zh-TW" altLang="en-US">
              <a:latin typeface="Arial" pitchFamily="34" charset="0"/>
            </a:endParaRPr>
          </a:p>
        </p:txBody>
      </p:sp>
      <p:sp>
        <p:nvSpPr>
          <p:cNvPr id="1033" name="Rectangle 8"/>
          <p:cNvSpPr>
            <a:spLocks noChangeArrowheads="1"/>
          </p:cNvSpPr>
          <p:nvPr userDrawn="1"/>
        </p:nvSpPr>
        <p:spPr bwMode="auto">
          <a:xfrm>
            <a:off x="1403350" y="476250"/>
            <a:ext cx="576263" cy="501650"/>
          </a:xfrm>
          <a:prstGeom prst="rect">
            <a:avLst/>
          </a:prstGeom>
          <a:noFill/>
          <a:ln w="76200" cap="flat" cmpd="sng">
            <a:solidFill>
              <a:srgbClr val="FFFF00"/>
            </a:solidFill>
            <a:miter lim="800000"/>
            <a:headEnd/>
            <a:tailEnd/>
          </a:ln>
          <a:effectLst/>
        </p:spPr>
        <p:txBody>
          <a:bodyPr wrap="none" anchor="ctr"/>
          <a:lstStyle/>
          <a:p>
            <a:pPr>
              <a:defRPr/>
            </a:pPr>
            <a:endParaRPr lang="zh-TW" altLang="en-US">
              <a:latin typeface="Arial" pitchFamily="34" charset="0"/>
            </a:endParaRPr>
          </a:p>
        </p:txBody>
      </p:sp>
      <p:sp>
        <p:nvSpPr>
          <p:cNvPr id="1034" name="Freeform 10"/>
          <p:cNvSpPr>
            <a:spLocks/>
          </p:cNvSpPr>
          <p:nvPr userDrawn="1"/>
        </p:nvSpPr>
        <p:spPr bwMode="auto">
          <a:xfrm flipH="1">
            <a:off x="1619250" y="1054100"/>
            <a:ext cx="7200900" cy="574675"/>
          </a:xfrm>
          <a:custGeom>
            <a:avLst/>
            <a:gdLst>
              <a:gd name="T0" fmla="*/ 0 w 5088"/>
              <a:gd name="T1" fmla="*/ 333 h 462"/>
              <a:gd name="T2" fmla="*/ 318 w 5088"/>
              <a:gd name="T3" fmla="*/ 15 h 462"/>
              <a:gd name="T4" fmla="*/ 817 w 5088"/>
              <a:gd name="T5" fmla="*/ 424 h 462"/>
              <a:gd name="T6" fmla="*/ 1452 w 5088"/>
              <a:gd name="T7" fmla="*/ 242 h 462"/>
              <a:gd name="T8" fmla="*/ 1724 w 5088"/>
              <a:gd name="T9" fmla="*/ 424 h 462"/>
              <a:gd name="T10" fmla="*/ 4582 w 5088"/>
              <a:gd name="T11" fmla="*/ 424 h 462"/>
              <a:gd name="T12" fmla="*/ 4763 w 5088"/>
              <a:gd name="T13" fmla="*/ 424 h 462"/>
              <a:gd name="T14" fmla="*/ 0 60000 65536"/>
              <a:gd name="T15" fmla="*/ 0 60000 65536"/>
              <a:gd name="T16" fmla="*/ 0 60000 65536"/>
              <a:gd name="T17" fmla="*/ 0 60000 65536"/>
              <a:gd name="T18" fmla="*/ 0 60000 65536"/>
              <a:gd name="T19" fmla="*/ 0 60000 65536"/>
              <a:gd name="T20" fmla="*/ 0 60000 65536"/>
              <a:gd name="T21" fmla="*/ 0 w 5088"/>
              <a:gd name="T22" fmla="*/ 0 h 462"/>
              <a:gd name="T23" fmla="*/ 5088 w 5088"/>
              <a:gd name="T24" fmla="*/ 462 h 4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88" h="462">
                <a:moveTo>
                  <a:pt x="0" y="333"/>
                </a:moveTo>
                <a:cubicBezTo>
                  <a:pt x="91" y="166"/>
                  <a:pt x="182" y="0"/>
                  <a:pt x="318" y="15"/>
                </a:cubicBezTo>
                <a:cubicBezTo>
                  <a:pt x="454" y="30"/>
                  <a:pt x="628" y="386"/>
                  <a:pt x="817" y="424"/>
                </a:cubicBezTo>
                <a:cubicBezTo>
                  <a:pt x="1006" y="462"/>
                  <a:pt x="1301" y="242"/>
                  <a:pt x="1452" y="242"/>
                </a:cubicBezTo>
                <a:cubicBezTo>
                  <a:pt x="1603" y="242"/>
                  <a:pt x="1202" y="394"/>
                  <a:pt x="1724" y="424"/>
                </a:cubicBezTo>
                <a:cubicBezTo>
                  <a:pt x="2246" y="454"/>
                  <a:pt x="4076" y="424"/>
                  <a:pt x="4582" y="424"/>
                </a:cubicBezTo>
                <a:cubicBezTo>
                  <a:pt x="5088" y="424"/>
                  <a:pt x="4925" y="424"/>
                  <a:pt x="4763" y="424"/>
                </a:cubicBezTo>
              </a:path>
            </a:pathLst>
          </a:custGeom>
          <a:noFill/>
          <a:ln w="50800" cap="flat" cmpd="sng">
            <a:solidFill>
              <a:schemeClr val="tx1"/>
            </a:solidFill>
            <a:miter lim="800000"/>
            <a:headEnd/>
            <a:tailEnd/>
          </a:ln>
          <a:effectLst/>
        </p:spPr>
        <p:txBody>
          <a:bodyPr/>
          <a:lstStyle/>
          <a:p>
            <a:pPr>
              <a:defRPr/>
            </a:pPr>
            <a:endParaRPr lang="zh-TW" altLang="en-US">
              <a:latin typeface="Arial" pitchFamily="34" charset="0"/>
            </a:endParaRPr>
          </a:p>
        </p:txBody>
      </p:sp>
    </p:spTree>
  </p:cSld>
  <p:clrMap bg1="dk2" tx1="lt1" bg2="dk1" tx2="lt2" accent1="accent1" accent2="accent2" accent3="accent3" accent4="accent4" accent5="accent5" accent6="accent6" hlink="hlink" folHlink="folHlink"/>
  <p:sldLayoutIdLst>
    <p:sldLayoutId id="2147484238" r:id="rId1"/>
    <p:sldLayoutId id="2147484239" r:id="rId2"/>
    <p:sldLayoutId id="2147484240" r:id="rId3"/>
    <p:sldLayoutId id="2147484241" r:id="rId4"/>
    <p:sldLayoutId id="2147484242" r:id="rId5"/>
    <p:sldLayoutId id="2147484243" r:id="rId6"/>
    <p:sldLayoutId id="2147484244" r:id="rId7"/>
    <p:sldLayoutId id="2147484245" r:id="rId8"/>
    <p:sldLayoutId id="2147484246" r:id="rId9"/>
    <p:sldLayoutId id="2147484247" r:id="rId10"/>
    <p:sldLayoutId id="2147484248" r:id="rId11"/>
    <p:sldLayoutId id="2147484249" r:id="rId12"/>
    <p:sldLayoutId id="2147484250" r:id="rId13"/>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grpId="0" nodeType="afterEffect">
                                  <p:stCondLst>
                                    <p:cond delay="0"/>
                                  </p:stCondLst>
                                  <p:childTnLst>
                                    <p:animClr clrSpc="hsl" dir="cw">
                                      <p:cBhvr override="childStyle">
                                        <p:cTn id="6" dur="500" fill="hold"/>
                                        <p:tgtEl>
                                          <p:spTgt spid="1031"/>
                                        </p:tgtEl>
                                        <p:attrNameLst>
                                          <p:attrName>style.color</p:attrName>
                                        </p:attrNameLst>
                                      </p:cBhvr>
                                      <p:by>
                                        <p:hsl h="-7200000" s="0" l="0"/>
                                      </p:by>
                                    </p:animClr>
                                    <p:animClr clrSpc="hsl" dir="cw">
                                      <p:cBhvr>
                                        <p:cTn id="7" dur="500" fill="hold"/>
                                        <p:tgtEl>
                                          <p:spTgt spid="1031"/>
                                        </p:tgtEl>
                                        <p:attrNameLst>
                                          <p:attrName>fillcolor</p:attrName>
                                        </p:attrNameLst>
                                      </p:cBhvr>
                                      <p:by>
                                        <p:hsl h="-7200000" s="0" l="0"/>
                                      </p:by>
                                    </p:animClr>
                                    <p:animClr clrSpc="hsl" dir="cw">
                                      <p:cBhvr>
                                        <p:cTn id="8" dur="500" fill="hold"/>
                                        <p:tgtEl>
                                          <p:spTgt spid="1031"/>
                                        </p:tgtEl>
                                        <p:attrNameLst>
                                          <p:attrName>stroke.color</p:attrName>
                                        </p:attrNameLst>
                                      </p:cBhvr>
                                      <p:by>
                                        <p:hsl h="-7200000" s="0" l="0"/>
                                      </p:by>
                                    </p:animClr>
                                    <p:set>
                                      <p:cBhvr>
                                        <p:cTn id="9" dur="500" fill="hold"/>
                                        <p:tgtEl>
                                          <p:spTgt spid="1031"/>
                                        </p:tgtEl>
                                        <p:attrNameLst>
                                          <p:attrName>fill.type</p:attrName>
                                        </p:attrNameLst>
                                      </p:cBhvr>
                                      <p:to>
                                        <p:strVal val="solid"/>
                                      </p:to>
                                    </p:set>
                                  </p:childTnLst>
                                </p:cTn>
                              </p:par>
                              <p:par>
                                <p:cTn id="10" presetID="22" presetClass="emph" presetSubtype="0" fill="hold" grpId="0" nodeType="withEffect">
                                  <p:stCondLst>
                                    <p:cond delay="0"/>
                                  </p:stCondLst>
                                  <p:childTnLst>
                                    <p:animClr clrSpc="hsl" dir="cw">
                                      <p:cBhvr override="childStyle">
                                        <p:cTn id="11" dur="500" fill="hold"/>
                                        <p:tgtEl>
                                          <p:spTgt spid="1032"/>
                                        </p:tgtEl>
                                        <p:attrNameLst>
                                          <p:attrName>style.color</p:attrName>
                                        </p:attrNameLst>
                                      </p:cBhvr>
                                      <p:by>
                                        <p:hsl h="-7200000" s="0" l="0"/>
                                      </p:by>
                                    </p:animClr>
                                    <p:animClr clrSpc="hsl" dir="cw">
                                      <p:cBhvr>
                                        <p:cTn id="12" dur="500" fill="hold"/>
                                        <p:tgtEl>
                                          <p:spTgt spid="1032"/>
                                        </p:tgtEl>
                                        <p:attrNameLst>
                                          <p:attrName>fillcolor</p:attrName>
                                        </p:attrNameLst>
                                      </p:cBhvr>
                                      <p:by>
                                        <p:hsl h="-7200000" s="0" l="0"/>
                                      </p:by>
                                    </p:animClr>
                                    <p:animClr clrSpc="hsl" dir="cw">
                                      <p:cBhvr>
                                        <p:cTn id="13" dur="500" fill="hold"/>
                                        <p:tgtEl>
                                          <p:spTgt spid="1032"/>
                                        </p:tgtEl>
                                        <p:attrNameLst>
                                          <p:attrName>stroke.color</p:attrName>
                                        </p:attrNameLst>
                                      </p:cBhvr>
                                      <p:by>
                                        <p:hsl h="-7200000" s="0" l="0"/>
                                      </p:by>
                                    </p:animClr>
                                    <p:set>
                                      <p:cBhvr>
                                        <p:cTn id="14" dur="500" fill="hold"/>
                                        <p:tgtEl>
                                          <p:spTgt spid="1032"/>
                                        </p:tgtEl>
                                        <p:attrNameLst>
                                          <p:attrName>fill.type</p:attrName>
                                        </p:attrNameLst>
                                      </p:cBhvr>
                                      <p:to>
                                        <p:strVal val="solid"/>
                                      </p:to>
                                    </p:set>
                                  </p:childTnLst>
                                </p:cTn>
                              </p:par>
                              <p:par>
                                <p:cTn id="15" presetID="22" presetClass="emph" presetSubtype="0" fill="hold" grpId="0" nodeType="withEffect">
                                  <p:stCondLst>
                                    <p:cond delay="0"/>
                                  </p:stCondLst>
                                  <p:childTnLst>
                                    <p:animClr clrSpc="hsl" dir="cw">
                                      <p:cBhvr override="childStyle">
                                        <p:cTn id="16" dur="500" fill="hold"/>
                                        <p:tgtEl>
                                          <p:spTgt spid="1033"/>
                                        </p:tgtEl>
                                        <p:attrNameLst>
                                          <p:attrName>style.color</p:attrName>
                                        </p:attrNameLst>
                                      </p:cBhvr>
                                      <p:by>
                                        <p:hsl h="-7200000" s="0" l="0"/>
                                      </p:by>
                                    </p:animClr>
                                    <p:animClr clrSpc="hsl" dir="cw">
                                      <p:cBhvr>
                                        <p:cTn id="17" dur="500" fill="hold"/>
                                        <p:tgtEl>
                                          <p:spTgt spid="1033"/>
                                        </p:tgtEl>
                                        <p:attrNameLst>
                                          <p:attrName>fillcolor</p:attrName>
                                        </p:attrNameLst>
                                      </p:cBhvr>
                                      <p:by>
                                        <p:hsl h="-7200000" s="0" l="0"/>
                                      </p:by>
                                    </p:animClr>
                                    <p:animClr clrSpc="hsl" dir="cw">
                                      <p:cBhvr>
                                        <p:cTn id="18" dur="500" fill="hold"/>
                                        <p:tgtEl>
                                          <p:spTgt spid="1033"/>
                                        </p:tgtEl>
                                        <p:attrNameLst>
                                          <p:attrName>stroke.color</p:attrName>
                                        </p:attrNameLst>
                                      </p:cBhvr>
                                      <p:by>
                                        <p:hsl h="-7200000" s="0" l="0"/>
                                      </p:by>
                                    </p:animClr>
                                    <p:set>
                                      <p:cBhvr>
                                        <p:cTn id="19" dur="500" fill="hold"/>
                                        <p:tgtEl>
                                          <p:spTgt spid="1033"/>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31" grpId="0" bldLvl="0" animBg="1" autoUpdateAnimBg="0"/>
      <p:bldP spid="1032" grpId="0" bldLvl="0" animBg="1" autoUpdateAnimBg="0"/>
      <p:bldP spid="1033" grpId="0" bldLvl="0" animBg="1" autoUpdateAnimBg="0"/>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PMingLiU" pitchFamily="18" charset="-120"/>
        </a:defRPr>
      </a:lvl2pPr>
      <a:lvl3pPr algn="ctr" rtl="0" eaLnBrk="0" fontAlgn="base" hangingPunct="0">
        <a:spcBef>
          <a:spcPct val="0"/>
        </a:spcBef>
        <a:spcAft>
          <a:spcPct val="0"/>
        </a:spcAft>
        <a:defRPr sz="4400">
          <a:solidFill>
            <a:schemeClr val="tx2"/>
          </a:solidFill>
          <a:latin typeface="Arial" pitchFamily="34" charset="0"/>
          <a:ea typeface="PMingLiU" pitchFamily="18" charset="-120"/>
        </a:defRPr>
      </a:lvl3pPr>
      <a:lvl4pPr algn="ctr" rtl="0" eaLnBrk="0" fontAlgn="base" hangingPunct="0">
        <a:spcBef>
          <a:spcPct val="0"/>
        </a:spcBef>
        <a:spcAft>
          <a:spcPct val="0"/>
        </a:spcAft>
        <a:defRPr sz="4400">
          <a:solidFill>
            <a:schemeClr val="tx2"/>
          </a:solidFill>
          <a:latin typeface="Arial" pitchFamily="34" charset="0"/>
          <a:ea typeface="PMingLiU" pitchFamily="18" charset="-120"/>
        </a:defRPr>
      </a:lvl4pPr>
      <a:lvl5pPr algn="ctr" rtl="0" eaLnBrk="0" fontAlgn="base" hangingPunct="0">
        <a:spcBef>
          <a:spcPct val="0"/>
        </a:spcBef>
        <a:spcAft>
          <a:spcPct val="0"/>
        </a:spcAft>
        <a:defRPr sz="4400">
          <a:solidFill>
            <a:schemeClr val="tx2"/>
          </a:solidFill>
          <a:latin typeface="Arial" pitchFamily="34" charset="0"/>
          <a:ea typeface="PMingLiU" pitchFamily="18" charset="-120"/>
        </a:defRPr>
      </a:lvl5pPr>
      <a:lvl6pPr marL="457200" algn="ctr" rtl="0" eaLnBrk="0" fontAlgn="base" hangingPunct="0">
        <a:spcBef>
          <a:spcPct val="0"/>
        </a:spcBef>
        <a:spcAft>
          <a:spcPct val="0"/>
        </a:spcAft>
        <a:defRPr sz="4400">
          <a:solidFill>
            <a:schemeClr val="tx2"/>
          </a:solidFill>
          <a:latin typeface="Arial" pitchFamily="34" charset="0"/>
          <a:ea typeface="PMingLiU" pitchFamily="18" charset="-120"/>
        </a:defRPr>
      </a:lvl6pPr>
      <a:lvl7pPr marL="914400" algn="ctr" rtl="0" eaLnBrk="0" fontAlgn="base" hangingPunct="0">
        <a:spcBef>
          <a:spcPct val="0"/>
        </a:spcBef>
        <a:spcAft>
          <a:spcPct val="0"/>
        </a:spcAft>
        <a:defRPr sz="4400">
          <a:solidFill>
            <a:schemeClr val="tx2"/>
          </a:solidFill>
          <a:latin typeface="Arial" pitchFamily="34" charset="0"/>
          <a:ea typeface="PMingLiU" pitchFamily="18" charset="-120"/>
        </a:defRPr>
      </a:lvl7pPr>
      <a:lvl8pPr marL="1371600" algn="ctr" rtl="0" eaLnBrk="0" fontAlgn="base" hangingPunct="0">
        <a:spcBef>
          <a:spcPct val="0"/>
        </a:spcBef>
        <a:spcAft>
          <a:spcPct val="0"/>
        </a:spcAft>
        <a:defRPr sz="4400">
          <a:solidFill>
            <a:schemeClr val="tx2"/>
          </a:solidFill>
          <a:latin typeface="Arial" pitchFamily="34" charset="0"/>
          <a:ea typeface="PMingLiU" pitchFamily="18" charset="-120"/>
        </a:defRPr>
      </a:lvl8pPr>
      <a:lvl9pPr marL="1828800" algn="ctr" rtl="0" eaLnBrk="0" fontAlgn="base" hangingPunct="0">
        <a:spcBef>
          <a:spcPct val="0"/>
        </a:spcBef>
        <a:spcAft>
          <a:spcPct val="0"/>
        </a:spcAft>
        <a:defRPr sz="4400">
          <a:solidFill>
            <a:schemeClr val="tx2"/>
          </a:solidFill>
          <a:latin typeface="Arial" pitchFamily="34" charset="0"/>
          <a:ea typeface="PMingLiU" pitchFamily="18" charset="-120"/>
        </a:defRPr>
      </a:lvl9pPr>
    </p:titleStyle>
    <p:bodyStyle>
      <a:lvl1pPr marL="342900" indent="-342900" algn="l" rtl="0" eaLnBrk="0" fontAlgn="base" hangingPunct="0">
        <a:spcBef>
          <a:spcPct val="20000"/>
        </a:spcBef>
        <a:spcAft>
          <a:spcPct val="0"/>
        </a:spcAft>
        <a:buClr>
          <a:srgbClr val="FFFF00"/>
        </a:buClr>
        <a:buSzPct val="90000"/>
        <a:buFont typeface="Wingdings" pitchFamily="2" charset="2"/>
        <a:buChar char="p"/>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CC3300"/>
        </a:buClr>
        <a:buFont typeface="Wingdings" pitchFamily="2" charset="2"/>
        <a:buChar char="n"/>
        <a:defRPr sz="2800">
          <a:solidFill>
            <a:srgbClr val="FFFF00"/>
          </a:solidFill>
          <a:latin typeface="+mn-lt"/>
          <a:ea typeface="+mn-ea"/>
        </a:defRPr>
      </a:lvl2pPr>
      <a:lvl3pPr marL="1143000" indent="-228600" algn="l" rtl="0" eaLnBrk="0" fontAlgn="base" hangingPunct="0">
        <a:spcBef>
          <a:spcPct val="20000"/>
        </a:spcBef>
        <a:spcAft>
          <a:spcPct val="0"/>
        </a:spcAft>
        <a:buClr>
          <a:srgbClr val="FF9900"/>
        </a:buClr>
        <a:buChar char="•"/>
        <a:defRPr sz="2400">
          <a:solidFill>
            <a:schemeClr val="tx1"/>
          </a:solidFill>
          <a:latin typeface="+mn-lt"/>
          <a:ea typeface="+mn-ea"/>
        </a:defRPr>
      </a:lvl3pPr>
      <a:lvl4pPr marL="1600200" indent="-228600" algn="l" rtl="0" eaLnBrk="0" fontAlgn="base" hangingPunct="0">
        <a:spcBef>
          <a:spcPct val="20000"/>
        </a:spcBef>
        <a:spcAft>
          <a:spcPct val="0"/>
        </a:spcAft>
        <a:buSzPct val="50000"/>
        <a:buFont typeface="Wingdings" pitchFamily="2" charset="2"/>
        <a:buChar char="p"/>
        <a:defRPr sz="2000">
          <a:solidFill>
            <a:srgbClr val="FFFF00"/>
          </a:solidFill>
          <a:latin typeface="+mn-lt"/>
          <a:ea typeface="+mn-ea"/>
        </a:defRPr>
      </a:lvl4pPr>
      <a:lvl5pPr marL="20574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5pPr>
      <a:lvl6pPr marL="25146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6pPr>
      <a:lvl7pPr marL="29718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7pPr>
      <a:lvl8pPr marL="34290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8pPr>
      <a:lvl9pPr marL="38862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7"/>
          <p:cNvSpPr>
            <a:spLocks noChangeArrowheads="1"/>
          </p:cNvSpPr>
          <p:nvPr/>
        </p:nvSpPr>
        <p:spPr bwMode="auto">
          <a:xfrm>
            <a:off x="612775" y="692150"/>
            <a:ext cx="1152525" cy="1008063"/>
          </a:xfrm>
          <a:prstGeom prst="rect">
            <a:avLst/>
          </a:prstGeom>
          <a:noFill/>
          <a:ln w="63500" cmpd="sng">
            <a:solidFill>
              <a:srgbClr val="99CCFF"/>
            </a:solidFill>
            <a:miter lim="800000"/>
            <a:headEnd/>
            <a:tailEnd/>
          </a:ln>
        </p:spPr>
        <p:txBody>
          <a:bodyPr wrap="none" anchor="ctr"/>
          <a:lstStyle/>
          <a:p>
            <a:pPr>
              <a:defRPr/>
            </a:pPr>
            <a:endParaRPr lang="zh-TW" altLang="en-US">
              <a:latin typeface="Arial" pitchFamily="34" charset="0"/>
            </a:endParaRPr>
          </a:p>
        </p:txBody>
      </p:sp>
      <p:sp>
        <p:nvSpPr>
          <p:cNvPr id="2051" name="Rectangle 8"/>
          <p:cNvSpPr>
            <a:spLocks noChangeArrowheads="1"/>
          </p:cNvSpPr>
          <p:nvPr/>
        </p:nvSpPr>
        <p:spPr bwMode="auto">
          <a:xfrm>
            <a:off x="1547813" y="979488"/>
            <a:ext cx="576262" cy="503237"/>
          </a:xfrm>
          <a:prstGeom prst="rect">
            <a:avLst/>
          </a:prstGeom>
          <a:noFill/>
          <a:ln w="76200" cmpd="sng">
            <a:solidFill>
              <a:srgbClr val="FFFF00"/>
            </a:solidFill>
            <a:miter lim="800000"/>
            <a:headEnd/>
            <a:tailEnd/>
          </a:ln>
        </p:spPr>
        <p:txBody>
          <a:bodyPr wrap="none" anchor="ctr"/>
          <a:lstStyle/>
          <a:p>
            <a:pPr>
              <a:defRPr/>
            </a:pPr>
            <a:endParaRPr lang="zh-TW" altLang="en-US">
              <a:latin typeface="Arial" pitchFamily="34" charset="0"/>
            </a:endParaRPr>
          </a:p>
        </p:txBody>
      </p:sp>
      <p:sp>
        <p:nvSpPr>
          <p:cNvPr id="2052" name="Rectangle 9"/>
          <p:cNvSpPr>
            <a:spLocks noChangeArrowheads="1"/>
          </p:cNvSpPr>
          <p:nvPr/>
        </p:nvSpPr>
        <p:spPr bwMode="auto">
          <a:xfrm>
            <a:off x="1189038" y="1268413"/>
            <a:ext cx="792162" cy="792162"/>
          </a:xfrm>
          <a:prstGeom prst="rect">
            <a:avLst/>
          </a:prstGeom>
          <a:noFill/>
          <a:ln w="76200" cmpd="sng">
            <a:solidFill>
              <a:srgbClr val="FF9900"/>
            </a:solidFill>
            <a:miter lim="800000"/>
            <a:headEnd/>
            <a:tailEnd/>
          </a:ln>
        </p:spPr>
        <p:txBody>
          <a:bodyPr wrap="none" anchor="ctr"/>
          <a:lstStyle/>
          <a:p>
            <a:pPr>
              <a:defRPr/>
            </a:pPr>
            <a:endParaRPr lang="zh-TW" altLang="en-US">
              <a:latin typeface="Arial" pitchFamily="34" charset="0"/>
            </a:endParaRPr>
          </a:p>
        </p:txBody>
      </p:sp>
      <p:sp>
        <p:nvSpPr>
          <p:cNvPr id="2053" name="Freeform 10"/>
          <p:cNvSpPr>
            <a:spLocks/>
          </p:cNvSpPr>
          <p:nvPr/>
        </p:nvSpPr>
        <p:spPr bwMode="auto">
          <a:xfrm flipH="1">
            <a:off x="827088" y="5949950"/>
            <a:ext cx="8066087" cy="504825"/>
          </a:xfrm>
          <a:custGeom>
            <a:avLst/>
            <a:gdLst>
              <a:gd name="T0" fmla="*/ 0 w 5088"/>
              <a:gd name="T1" fmla="*/ 333 h 462"/>
              <a:gd name="T2" fmla="*/ 318 w 5088"/>
              <a:gd name="T3" fmla="*/ 15 h 462"/>
              <a:gd name="T4" fmla="*/ 817 w 5088"/>
              <a:gd name="T5" fmla="*/ 424 h 462"/>
              <a:gd name="T6" fmla="*/ 1452 w 5088"/>
              <a:gd name="T7" fmla="*/ 242 h 462"/>
              <a:gd name="T8" fmla="*/ 1724 w 5088"/>
              <a:gd name="T9" fmla="*/ 424 h 462"/>
              <a:gd name="T10" fmla="*/ 4582 w 5088"/>
              <a:gd name="T11" fmla="*/ 424 h 462"/>
              <a:gd name="T12" fmla="*/ 4763 w 5088"/>
              <a:gd name="T13" fmla="*/ 424 h 462"/>
              <a:gd name="T14" fmla="*/ 0 60000 65536"/>
              <a:gd name="T15" fmla="*/ 0 60000 65536"/>
              <a:gd name="T16" fmla="*/ 0 60000 65536"/>
              <a:gd name="T17" fmla="*/ 0 60000 65536"/>
              <a:gd name="T18" fmla="*/ 0 60000 65536"/>
              <a:gd name="T19" fmla="*/ 0 60000 65536"/>
              <a:gd name="T20" fmla="*/ 0 60000 65536"/>
              <a:gd name="T21" fmla="*/ 0 w 5088"/>
              <a:gd name="T22" fmla="*/ 0 h 462"/>
              <a:gd name="T23" fmla="*/ 5088 w 5088"/>
              <a:gd name="T24" fmla="*/ 462 h 46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88" h="462">
                <a:moveTo>
                  <a:pt x="0" y="333"/>
                </a:moveTo>
                <a:cubicBezTo>
                  <a:pt x="91" y="166"/>
                  <a:pt x="182" y="0"/>
                  <a:pt x="318" y="15"/>
                </a:cubicBezTo>
                <a:cubicBezTo>
                  <a:pt x="454" y="30"/>
                  <a:pt x="628" y="386"/>
                  <a:pt x="817" y="424"/>
                </a:cubicBezTo>
                <a:cubicBezTo>
                  <a:pt x="1006" y="462"/>
                  <a:pt x="1301" y="242"/>
                  <a:pt x="1452" y="242"/>
                </a:cubicBezTo>
                <a:cubicBezTo>
                  <a:pt x="1603" y="242"/>
                  <a:pt x="1202" y="394"/>
                  <a:pt x="1724" y="424"/>
                </a:cubicBezTo>
                <a:cubicBezTo>
                  <a:pt x="2246" y="454"/>
                  <a:pt x="4076" y="424"/>
                  <a:pt x="4582" y="424"/>
                </a:cubicBezTo>
                <a:cubicBezTo>
                  <a:pt x="5088" y="424"/>
                  <a:pt x="4925" y="424"/>
                  <a:pt x="4763" y="424"/>
                </a:cubicBezTo>
              </a:path>
            </a:pathLst>
          </a:custGeom>
          <a:noFill/>
          <a:ln w="50800" cmpd="sng">
            <a:solidFill>
              <a:schemeClr val="tx1"/>
            </a:solidFill>
            <a:miter lim="800000"/>
            <a:headEnd/>
            <a:tailEnd/>
          </a:ln>
        </p:spPr>
        <p:txBody>
          <a:bodyPr/>
          <a:lstStyle/>
          <a:p>
            <a:pPr>
              <a:defRPr/>
            </a:pPr>
            <a:endParaRPr lang="zh-TW" altLang="en-US">
              <a:latin typeface="Arial" pitchFamily="34" charset="0"/>
            </a:endParaRPr>
          </a:p>
        </p:txBody>
      </p:sp>
      <p:sp>
        <p:nvSpPr>
          <p:cNvPr id="2054" name="Rectangle 2"/>
          <p:cNvSpPr>
            <a:spLocks noGrp="1" noChangeArrowheads="1"/>
          </p:cNvSpPr>
          <p:nvPr>
            <p:ph type="title"/>
          </p:nvPr>
        </p:nvSpPr>
        <p:spPr bwMode="auto">
          <a:xfrm>
            <a:off x="611188" y="274638"/>
            <a:ext cx="67691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TW" smtClean="0"/>
              <a:t>按一下以編輯母片標題樣式</a:t>
            </a:r>
          </a:p>
        </p:txBody>
      </p:sp>
      <p:sp>
        <p:nvSpPr>
          <p:cNvPr id="2055" name="Rectangle 3"/>
          <p:cNvSpPr>
            <a:spLocks noGrp="1" noChangeArrowheads="1"/>
          </p:cNvSpPr>
          <p:nvPr>
            <p:ph type="body" idx="1"/>
          </p:nvPr>
        </p:nvSpPr>
        <p:spPr bwMode="auto">
          <a:xfrm>
            <a:off x="755650" y="2420938"/>
            <a:ext cx="7570788" cy="39179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smtClean="0"/>
              <a:t>按一下以編輯母片</a:t>
            </a:r>
          </a:p>
          <a:p>
            <a:pPr lvl="1"/>
            <a:r>
              <a:rPr lang="zh-TW" smtClean="0"/>
              <a:t>第二層</a:t>
            </a:r>
          </a:p>
          <a:p>
            <a:pPr lvl="2"/>
            <a:r>
              <a:rPr lang="zh-TW" smtClean="0"/>
              <a:t>第三層</a:t>
            </a:r>
          </a:p>
          <a:p>
            <a:pPr lvl="3"/>
            <a:r>
              <a:rPr lang="zh-TW" smtClean="0"/>
              <a:t>第四層</a:t>
            </a:r>
          </a:p>
          <a:p>
            <a:pPr lvl="4"/>
            <a:r>
              <a:rPr lang="zh-TW" smtClean="0"/>
              <a:t>第五層</a:t>
            </a:r>
          </a:p>
        </p:txBody>
      </p:sp>
    </p:spTree>
  </p:cSld>
  <p:clrMap bg1="dk2" tx1="lt1" bg2="dk1" tx2="lt2" accent1="accent1" accent2="accent2" accent3="accent3" accent4="accent4" accent5="accent5" accent6="accent6" hlink="hlink" folHlink="folHlink"/>
  <p:sldLayoutIdLst>
    <p:sldLayoutId id="2147484251" r:id="rId1"/>
    <p:sldLayoutId id="2147484252" r:id="rId2"/>
    <p:sldLayoutId id="2147484253" r:id="rId3"/>
    <p:sldLayoutId id="2147484254" r:id="rId4"/>
    <p:sldLayoutId id="2147484255" r:id="rId5"/>
    <p:sldLayoutId id="2147484256" r:id="rId6"/>
    <p:sldLayoutId id="2147484257" r:id="rId7"/>
    <p:sldLayoutId id="2147484258" r:id="rId8"/>
    <p:sldLayoutId id="2147484259" r:id="rId9"/>
    <p:sldLayoutId id="2147484260" r:id="rId10"/>
    <p:sldLayoutId id="214748426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mph" presetSubtype="0" fill="hold" grpId="0" nodeType="afterEffect">
                                  <p:stCondLst>
                                    <p:cond delay="0"/>
                                  </p:stCondLst>
                                  <p:childTnLst>
                                    <p:animClr clrSpc="hsl" dir="cw">
                                      <p:cBhvr override="childStyle">
                                        <p:cTn id="6" dur="500" fill="hold"/>
                                        <p:tgtEl>
                                          <p:spTgt spid="2050"/>
                                        </p:tgtEl>
                                        <p:attrNameLst>
                                          <p:attrName>style.color</p:attrName>
                                        </p:attrNameLst>
                                      </p:cBhvr>
                                      <p:by>
                                        <p:hsl h="-7200000" s="0" l="0"/>
                                      </p:by>
                                    </p:animClr>
                                    <p:animClr clrSpc="hsl" dir="cw">
                                      <p:cBhvr>
                                        <p:cTn id="7" dur="500" fill="hold"/>
                                        <p:tgtEl>
                                          <p:spTgt spid="2050"/>
                                        </p:tgtEl>
                                        <p:attrNameLst>
                                          <p:attrName>fillcolor</p:attrName>
                                        </p:attrNameLst>
                                      </p:cBhvr>
                                      <p:by>
                                        <p:hsl h="-7200000" s="0" l="0"/>
                                      </p:by>
                                    </p:animClr>
                                    <p:animClr clrSpc="hsl" dir="cw">
                                      <p:cBhvr>
                                        <p:cTn id="8" dur="500" fill="hold"/>
                                        <p:tgtEl>
                                          <p:spTgt spid="2050"/>
                                        </p:tgtEl>
                                        <p:attrNameLst>
                                          <p:attrName>stroke.color</p:attrName>
                                        </p:attrNameLst>
                                      </p:cBhvr>
                                      <p:by>
                                        <p:hsl h="-7200000" s="0" l="0"/>
                                      </p:by>
                                    </p:animClr>
                                    <p:set>
                                      <p:cBhvr>
                                        <p:cTn id="9" dur="500" fill="hold"/>
                                        <p:tgtEl>
                                          <p:spTgt spid="2050"/>
                                        </p:tgtEl>
                                        <p:attrNameLst>
                                          <p:attrName>fill.type</p:attrName>
                                        </p:attrNameLst>
                                      </p:cBhvr>
                                      <p:to>
                                        <p:strVal val="solid"/>
                                      </p:to>
                                    </p:set>
                                  </p:childTnLst>
                                </p:cTn>
                              </p:par>
                              <p:par>
                                <p:cTn id="10" presetID="22" presetClass="emph" presetSubtype="0" fill="hold" grpId="0" nodeType="withEffect">
                                  <p:stCondLst>
                                    <p:cond delay="0"/>
                                  </p:stCondLst>
                                  <p:childTnLst>
                                    <p:animClr clrSpc="hsl" dir="cw">
                                      <p:cBhvr override="childStyle">
                                        <p:cTn id="11" dur="500" fill="hold"/>
                                        <p:tgtEl>
                                          <p:spTgt spid="2051"/>
                                        </p:tgtEl>
                                        <p:attrNameLst>
                                          <p:attrName>style.color</p:attrName>
                                        </p:attrNameLst>
                                      </p:cBhvr>
                                      <p:by>
                                        <p:hsl h="-7200000" s="0" l="0"/>
                                      </p:by>
                                    </p:animClr>
                                    <p:animClr clrSpc="hsl" dir="cw">
                                      <p:cBhvr>
                                        <p:cTn id="12" dur="500" fill="hold"/>
                                        <p:tgtEl>
                                          <p:spTgt spid="2051"/>
                                        </p:tgtEl>
                                        <p:attrNameLst>
                                          <p:attrName>fillcolor</p:attrName>
                                        </p:attrNameLst>
                                      </p:cBhvr>
                                      <p:by>
                                        <p:hsl h="-7200000" s="0" l="0"/>
                                      </p:by>
                                    </p:animClr>
                                    <p:animClr clrSpc="hsl" dir="cw">
                                      <p:cBhvr>
                                        <p:cTn id="13" dur="500" fill="hold"/>
                                        <p:tgtEl>
                                          <p:spTgt spid="2051"/>
                                        </p:tgtEl>
                                        <p:attrNameLst>
                                          <p:attrName>stroke.color</p:attrName>
                                        </p:attrNameLst>
                                      </p:cBhvr>
                                      <p:by>
                                        <p:hsl h="-7200000" s="0" l="0"/>
                                      </p:by>
                                    </p:animClr>
                                    <p:set>
                                      <p:cBhvr>
                                        <p:cTn id="14" dur="500" fill="hold"/>
                                        <p:tgtEl>
                                          <p:spTgt spid="2051"/>
                                        </p:tgtEl>
                                        <p:attrNameLst>
                                          <p:attrName>fill.type</p:attrName>
                                        </p:attrNameLst>
                                      </p:cBhvr>
                                      <p:to>
                                        <p:strVal val="solid"/>
                                      </p:to>
                                    </p:set>
                                  </p:childTnLst>
                                </p:cTn>
                              </p:par>
                              <p:par>
                                <p:cTn id="15" presetID="22" presetClass="emph" presetSubtype="0" fill="hold" grpId="0" nodeType="withEffect">
                                  <p:stCondLst>
                                    <p:cond delay="0"/>
                                  </p:stCondLst>
                                  <p:childTnLst>
                                    <p:animClr clrSpc="hsl" dir="cw">
                                      <p:cBhvr override="childStyle">
                                        <p:cTn id="16" dur="500" fill="hold"/>
                                        <p:tgtEl>
                                          <p:spTgt spid="2052"/>
                                        </p:tgtEl>
                                        <p:attrNameLst>
                                          <p:attrName>style.color</p:attrName>
                                        </p:attrNameLst>
                                      </p:cBhvr>
                                      <p:by>
                                        <p:hsl h="-7200000" s="0" l="0"/>
                                      </p:by>
                                    </p:animClr>
                                    <p:animClr clrSpc="hsl" dir="cw">
                                      <p:cBhvr>
                                        <p:cTn id="17" dur="500" fill="hold"/>
                                        <p:tgtEl>
                                          <p:spTgt spid="2052"/>
                                        </p:tgtEl>
                                        <p:attrNameLst>
                                          <p:attrName>fillcolor</p:attrName>
                                        </p:attrNameLst>
                                      </p:cBhvr>
                                      <p:by>
                                        <p:hsl h="-7200000" s="0" l="0"/>
                                      </p:by>
                                    </p:animClr>
                                    <p:animClr clrSpc="hsl" dir="cw">
                                      <p:cBhvr>
                                        <p:cTn id="18" dur="500" fill="hold"/>
                                        <p:tgtEl>
                                          <p:spTgt spid="2052"/>
                                        </p:tgtEl>
                                        <p:attrNameLst>
                                          <p:attrName>stroke.color</p:attrName>
                                        </p:attrNameLst>
                                      </p:cBhvr>
                                      <p:by>
                                        <p:hsl h="-7200000" s="0" l="0"/>
                                      </p:by>
                                    </p:animClr>
                                    <p:set>
                                      <p:cBhvr>
                                        <p:cTn id="19" dur="500" fill="hold"/>
                                        <p:tgtEl>
                                          <p:spTgt spid="205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animBg="1" autoUpdateAnimBg="0"/>
      <p:bldP spid="2051" grpId="0" animBg="1" autoUpdateAnimBg="0"/>
      <p:bldP spid="2052" grpId="0" animBg="1" autoUpdateAnimBg="0"/>
    </p:bldLst>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ea typeface="PMingLiU" pitchFamily="18" charset="-120"/>
        </a:defRPr>
      </a:lvl2pPr>
      <a:lvl3pPr algn="ctr" rtl="0" eaLnBrk="0" fontAlgn="base" hangingPunct="0">
        <a:spcBef>
          <a:spcPct val="0"/>
        </a:spcBef>
        <a:spcAft>
          <a:spcPct val="0"/>
        </a:spcAft>
        <a:defRPr sz="4400">
          <a:solidFill>
            <a:schemeClr val="tx2"/>
          </a:solidFill>
          <a:latin typeface="Arial" pitchFamily="34" charset="0"/>
          <a:ea typeface="PMingLiU" pitchFamily="18" charset="-120"/>
        </a:defRPr>
      </a:lvl3pPr>
      <a:lvl4pPr algn="ctr" rtl="0" eaLnBrk="0" fontAlgn="base" hangingPunct="0">
        <a:spcBef>
          <a:spcPct val="0"/>
        </a:spcBef>
        <a:spcAft>
          <a:spcPct val="0"/>
        </a:spcAft>
        <a:defRPr sz="4400">
          <a:solidFill>
            <a:schemeClr val="tx2"/>
          </a:solidFill>
          <a:latin typeface="Arial" pitchFamily="34" charset="0"/>
          <a:ea typeface="PMingLiU" pitchFamily="18" charset="-120"/>
        </a:defRPr>
      </a:lvl4pPr>
      <a:lvl5pPr algn="ctr" rtl="0" eaLnBrk="0" fontAlgn="base" hangingPunct="0">
        <a:spcBef>
          <a:spcPct val="0"/>
        </a:spcBef>
        <a:spcAft>
          <a:spcPct val="0"/>
        </a:spcAft>
        <a:defRPr sz="4400">
          <a:solidFill>
            <a:schemeClr val="tx2"/>
          </a:solidFill>
          <a:latin typeface="Arial" pitchFamily="34" charset="0"/>
          <a:ea typeface="PMingLiU" pitchFamily="18" charset="-120"/>
        </a:defRPr>
      </a:lvl5pPr>
      <a:lvl6pPr marL="457200" algn="ctr" rtl="0" eaLnBrk="0" fontAlgn="base" hangingPunct="0">
        <a:spcBef>
          <a:spcPct val="0"/>
        </a:spcBef>
        <a:spcAft>
          <a:spcPct val="0"/>
        </a:spcAft>
        <a:defRPr sz="4400">
          <a:solidFill>
            <a:schemeClr val="tx2"/>
          </a:solidFill>
          <a:latin typeface="Arial" pitchFamily="34" charset="0"/>
          <a:ea typeface="PMingLiU" pitchFamily="18" charset="-120"/>
        </a:defRPr>
      </a:lvl6pPr>
      <a:lvl7pPr marL="914400" algn="ctr" rtl="0" eaLnBrk="0" fontAlgn="base" hangingPunct="0">
        <a:spcBef>
          <a:spcPct val="0"/>
        </a:spcBef>
        <a:spcAft>
          <a:spcPct val="0"/>
        </a:spcAft>
        <a:defRPr sz="4400">
          <a:solidFill>
            <a:schemeClr val="tx2"/>
          </a:solidFill>
          <a:latin typeface="Arial" pitchFamily="34" charset="0"/>
          <a:ea typeface="PMingLiU" pitchFamily="18" charset="-120"/>
        </a:defRPr>
      </a:lvl7pPr>
      <a:lvl8pPr marL="1371600" algn="ctr" rtl="0" eaLnBrk="0" fontAlgn="base" hangingPunct="0">
        <a:spcBef>
          <a:spcPct val="0"/>
        </a:spcBef>
        <a:spcAft>
          <a:spcPct val="0"/>
        </a:spcAft>
        <a:defRPr sz="4400">
          <a:solidFill>
            <a:schemeClr val="tx2"/>
          </a:solidFill>
          <a:latin typeface="Arial" pitchFamily="34" charset="0"/>
          <a:ea typeface="PMingLiU" pitchFamily="18" charset="-120"/>
        </a:defRPr>
      </a:lvl8pPr>
      <a:lvl9pPr marL="1828800" algn="ctr" rtl="0" eaLnBrk="0" fontAlgn="base" hangingPunct="0">
        <a:spcBef>
          <a:spcPct val="0"/>
        </a:spcBef>
        <a:spcAft>
          <a:spcPct val="0"/>
        </a:spcAft>
        <a:defRPr sz="4400">
          <a:solidFill>
            <a:schemeClr val="tx2"/>
          </a:solidFill>
          <a:latin typeface="Arial" pitchFamily="34" charset="0"/>
          <a:ea typeface="PMingLiU" pitchFamily="18" charset="-120"/>
        </a:defRPr>
      </a:lvl9pPr>
    </p:titleStyle>
    <p:bodyStyle>
      <a:lvl1pPr marL="342900" indent="-342900" algn="l" rtl="0" eaLnBrk="0" fontAlgn="base" hangingPunct="0">
        <a:spcBef>
          <a:spcPct val="20000"/>
        </a:spcBef>
        <a:spcAft>
          <a:spcPct val="0"/>
        </a:spcAft>
        <a:buClr>
          <a:srgbClr val="FFFF00"/>
        </a:buClr>
        <a:buSzPct val="90000"/>
        <a:buFont typeface="Wingdings" pitchFamily="2" charset="2"/>
        <a:buChar char="p"/>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CC3300"/>
        </a:buClr>
        <a:buFont typeface="Wingdings" pitchFamily="2" charset="2"/>
        <a:buChar char="n"/>
        <a:defRPr sz="2800">
          <a:solidFill>
            <a:srgbClr val="FFFF00"/>
          </a:solidFill>
          <a:latin typeface="+mn-lt"/>
          <a:ea typeface="+mn-ea"/>
        </a:defRPr>
      </a:lvl2pPr>
      <a:lvl3pPr marL="1143000" indent="-228600" algn="l" rtl="0" eaLnBrk="0" fontAlgn="base" hangingPunct="0">
        <a:spcBef>
          <a:spcPct val="20000"/>
        </a:spcBef>
        <a:spcAft>
          <a:spcPct val="0"/>
        </a:spcAft>
        <a:buClr>
          <a:srgbClr val="FF9900"/>
        </a:buClr>
        <a:buChar char="•"/>
        <a:defRPr sz="2400">
          <a:solidFill>
            <a:schemeClr val="tx1"/>
          </a:solidFill>
          <a:latin typeface="+mn-lt"/>
          <a:ea typeface="+mn-ea"/>
        </a:defRPr>
      </a:lvl3pPr>
      <a:lvl4pPr marL="1600200" indent="-228600" algn="l" rtl="0" eaLnBrk="0" fontAlgn="base" hangingPunct="0">
        <a:spcBef>
          <a:spcPct val="20000"/>
        </a:spcBef>
        <a:spcAft>
          <a:spcPct val="0"/>
        </a:spcAft>
        <a:buSzPct val="50000"/>
        <a:buFont typeface="Wingdings" pitchFamily="2" charset="2"/>
        <a:buChar char="p"/>
        <a:defRPr sz="2000">
          <a:solidFill>
            <a:srgbClr val="FFFF00"/>
          </a:solidFill>
          <a:latin typeface="+mn-lt"/>
          <a:ea typeface="+mn-ea"/>
        </a:defRPr>
      </a:lvl4pPr>
      <a:lvl5pPr marL="20574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5pPr>
      <a:lvl6pPr marL="25146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6pPr>
      <a:lvl7pPr marL="29718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7pPr>
      <a:lvl8pPr marL="34290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8pPr>
      <a:lvl9pPr marL="3886200" indent="-228600" algn="l" rtl="0" eaLnBrk="0" fontAlgn="base" hangingPunct="0">
        <a:spcBef>
          <a:spcPct val="20000"/>
        </a:spcBef>
        <a:spcAft>
          <a:spcPct val="0"/>
        </a:spcAft>
        <a:buClr>
          <a:srgbClr val="FF9900"/>
        </a:buClr>
        <a:buSzPct val="30000"/>
        <a:buFont typeface="Wingdings" pitchFamily="2" charset="2"/>
        <a:buChar char="l"/>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0.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idx="4294967295"/>
          </p:nvPr>
        </p:nvSpPr>
        <p:spPr>
          <a:xfrm>
            <a:off x="107950" y="3000375"/>
            <a:ext cx="8858250" cy="2233613"/>
          </a:xfrm>
        </p:spPr>
        <p:txBody>
          <a:bodyPr/>
          <a:lstStyle/>
          <a:p>
            <a:pPr eaLnBrk="1" hangingPunct="1"/>
            <a:r>
              <a:rPr lang="zh-CN" altLang="en-US" sz="3200" b="1" dirty="0" smtClean="0">
                <a:solidFill>
                  <a:schemeClr val="tx1"/>
                </a:solidFill>
                <a:latin typeface="宋体" pitchFamily="2" charset="-122"/>
                <a:ea typeface="宋体" pitchFamily="2" charset="-122"/>
              </a:rPr>
              <a:t>贝迩商学院责任领导力可持续发展教育项目</a:t>
            </a:r>
            <a:r>
              <a:rPr lang="zh-CN" altLang="en-US" sz="3600" b="1" dirty="0" smtClean="0">
                <a:solidFill>
                  <a:schemeClr val="tx1"/>
                </a:solidFill>
                <a:latin typeface="宋体" pitchFamily="2" charset="-122"/>
                <a:ea typeface="宋体" pitchFamily="2" charset="-122"/>
              </a:rPr>
              <a:t/>
            </a:r>
            <a:br>
              <a:rPr lang="zh-CN" altLang="en-US" sz="3600" b="1" dirty="0" smtClean="0">
                <a:solidFill>
                  <a:schemeClr val="tx1"/>
                </a:solidFill>
                <a:latin typeface="宋体" pitchFamily="2" charset="-122"/>
                <a:ea typeface="宋体" pitchFamily="2" charset="-122"/>
              </a:rPr>
            </a:br>
            <a:r>
              <a:rPr lang="zh-CN" altLang="en-US" sz="3600" b="1" dirty="0" smtClean="0">
                <a:solidFill>
                  <a:schemeClr val="tx1"/>
                </a:solidFill>
                <a:latin typeface="宋体" pitchFamily="2" charset="-122"/>
                <a:ea typeface="宋体" pitchFamily="2" charset="-122"/>
              </a:rPr>
              <a:t>商学院评估报告</a:t>
            </a:r>
            <a:br>
              <a:rPr lang="zh-CN" altLang="en-US" sz="3600" b="1" dirty="0" smtClean="0">
                <a:solidFill>
                  <a:schemeClr val="tx1"/>
                </a:solidFill>
                <a:latin typeface="宋体" pitchFamily="2" charset="-122"/>
                <a:ea typeface="宋体" pitchFamily="2" charset="-122"/>
              </a:rPr>
            </a:br>
            <a:r>
              <a:rPr lang="zh-CN" altLang="en-US" sz="2000" dirty="0" smtClean="0">
                <a:solidFill>
                  <a:schemeClr val="tx1"/>
                </a:solidFill>
                <a:latin typeface="宋体" pitchFamily="2" charset="-122"/>
                <a:ea typeface="宋体" pitchFamily="2" charset="-122"/>
              </a:rPr>
              <a:t/>
            </a:r>
            <a:br>
              <a:rPr lang="zh-CN" altLang="en-US" sz="2000" dirty="0" smtClean="0">
                <a:solidFill>
                  <a:schemeClr val="tx1"/>
                </a:solidFill>
                <a:latin typeface="宋体" pitchFamily="2" charset="-122"/>
                <a:ea typeface="宋体" pitchFamily="2" charset="-122"/>
              </a:rPr>
            </a:br>
            <a:r>
              <a:rPr lang="zh-CN" altLang="en-US" sz="2000" dirty="0" smtClean="0">
                <a:solidFill>
                  <a:schemeClr val="tx1"/>
                </a:solidFill>
                <a:latin typeface="宋体" pitchFamily="2" charset="-122"/>
                <a:ea typeface="宋体" pitchFamily="2" charset="-122"/>
              </a:rPr>
              <a:t/>
            </a:r>
            <a:br>
              <a:rPr lang="zh-CN" altLang="en-US" sz="2000" dirty="0" smtClean="0">
                <a:solidFill>
                  <a:schemeClr val="tx1"/>
                </a:solidFill>
                <a:latin typeface="宋体" pitchFamily="2" charset="-122"/>
                <a:ea typeface="宋体" pitchFamily="2" charset="-122"/>
              </a:rPr>
            </a:br>
            <a:r>
              <a:rPr lang="zh-CN" altLang="en-US" sz="2000" dirty="0" smtClean="0">
                <a:solidFill>
                  <a:schemeClr val="tx1"/>
                </a:solidFill>
                <a:latin typeface="宋体" pitchFamily="2" charset="-122"/>
                <a:ea typeface="宋体" pitchFamily="2" charset="-122"/>
              </a:rPr>
              <a:t/>
            </a:r>
            <a:br>
              <a:rPr lang="zh-CN" altLang="en-US" sz="2000" dirty="0" smtClean="0">
                <a:solidFill>
                  <a:schemeClr val="tx1"/>
                </a:solidFill>
                <a:latin typeface="宋体" pitchFamily="2" charset="-122"/>
                <a:ea typeface="宋体" pitchFamily="2" charset="-122"/>
              </a:rPr>
            </a:br>
            <a:r>
              <a:rPr lang="zh-CN" altLang="en-US" sz="2000" dirty="0" smtClean="0">
                <a:solidFill>
                  <a:schemeClr val="tx1"/>
                </a:solidFill>
                <a:latin typeface="宋体" pitchFamily="2" charset="-122"/>
                <a:ea typeface="宋体" pitchFamily="2" charset="-122"/>
              </a:rPr>
              <a:t>郭沛源</a:t>
            </a:r>
            <a:r>
              <a:rPr lang="en-US" altLang="zh-CN" sz="2000" dirty="0" smtClean="0">
                <a:solidFill>
                  <a:schemeClr val="tx1"/>
                </a:solidFill>
                <a:latin typeface="宋体" pitchFamily="2" charset="-122"/>
                <a:ea typeface="宋体" pitchFamily="2" charset="-122"/>
              </a:rPr>
              <a:t/>
            </a:r>
            <a:br>
              <a:rPr lang="en-US" altLang="zh-CN" sz="2000" dirty="0" smtClean="0">
                <a:solidFill>
                  <a:schemeClr val="tx1"/>
                </a:solidFill>
                <a:latin typeface="宋体" pitchFamily="2" charset="-122"/>
                <a:ea typeface="宋体" pitchFamily="2" charset="-122"/>
              </a:rPr>
            </a:br>
            <a:r>
              <a:rPr lang="zh-CN" altLang="en-US" sz="2000" dirty="0" smtClean="0">
                <a:solidFill>
                  <a:schemeClr val="tx1"/>
                </a:solidFill>
                <a:latin typeface="宋体" pitchFamily="2" charset="-122"/>
                <a:ea typeface="宋体" pitchFamily="2" charset="-122"/>
              </a:rPr>
              <a:t>商道纵横总经理</a:t>
            </a:r>
            <a:br>
              <a:rPr lang="zh-CN" altLang="en-US" sz="2000" dirty="0" smtClean="0">
                <a:solidFill>
                  <a:schemeClr val="tx1"/>
                </a:solidFill>
                <a:latin typeface="宋体" pitchFamily="2" charset="-122"/>
                <a:ea typeface="宋体" pitchFamily="2" charset="-122"/>
              </a:rPr>
            </a:br>
            <a:r>
              <a:rPr lang="zh-CN" altLang="en-US" sz="2000" dirty="0" smtClean="0">
                <a:solidFill>
                  <a:schemeClr val="tx1"/>
                </a:solidFill>
                <a:latin typeface="宋体" pitchFamily="2" charset="-122"/>
                <a:ea typeface="宋体" pitchFamily="2" charset="-122"/>
              </a:rPr>
              <a:t>2014年7月</a:t>
            </a:r>
            <a:r>
              <a:rPr lang="en-US" altLang="zh-CN" sz="2000" dirty="0" smtClean="0">
                <a:solidFill>
                  <a:schemeClr val="tx1"/>
                </a:solidFill>
                <a:latin typeface="宋体" pitchFamily="2" charset="-122"/>
                <a:ea typeface="宋体" pitchFamily="2" charset="-122"/>
              </a:rPr>
              <a:t>10</a:t>
            </a:r>
            <a:r>
              <a:rPr lang="zh-CN" altLang="en-US" sz="2000" dirty="0" smtClean="0">
                <a:solidFill>
                  <a:schemeClr val="tx1"/>
                </a:solidFill>
                <a:latin typeface="宋体" pitchFamily="2" charset="-122"/>
                <a:ea typeface="宋体" pitchFamily="2" charset="-122"/>
              </a:rPr>
              <a:t>日</a:t>
            </a:r>
            <a:r>
              <a:rPr lang="zh-CN" altLang="en-US" sz="2000" dirty="0" smtClean="0">
                <a:solidFill>
                  <a:schemeClr val="tx1"/>
                </a:solidFill>
                <a:latin typeface="宋体" pitchFamily="2" charset="-122"/>
                <a:ea typeface="宋体" pitchFamily="2" charset="-122"/>
              </a:rPr>
              <a:t>，贵阳</a:t>
            </a:r>
          </a:p>
        </p:txBody>
      </p:sp>
      <p:sp>
        <p:nvSpPr>
          <p:cNvPr id="3075" name="Rectangle 3"/>
          <p:cNvSpPr>
            <a:spLocks noGrp="1" noChangeArrowheads="1"/>
          </p:cNvSpPr>
          <p:nvPr>
            <p:ph type="subTitle" idx="4294967295"/>
          </p:nvPr>
        </p:nvSpPr>
        <p:spPr>
          <a:xfrm>
            <a:off x="1411288" y="3643313"/>
            <a:ext cx="6119812" cy="1343025"/>
          </a:xfrm>
        </p:spPr>
        <p:txBody>
          <a:bodyPr/>
          <a:lstStyle/>
          <a:p>
            <a:pPr marL="0" indent="0" algn="ctr" eaLnBrk="1" hangingPunct="1">
              <a:lnSpc>
                <a:spcPct val="90000"/>
              </a:lnSpc>
              <a:buFont typeface="Wingdings" pitchFamily="2" charset="2"/>
              <a:buNone/>
            </a:pPr>
            <a:endParaRPr lang="en-US" altLang="zh-CN" sz="2400" i="1" dirty="0" smtClean="0"/>
          </a:p>
          <a:p>
            <a:pPr marL="0" indent="0" algn="ctr" eaLnBrk="1" hangingPunct="1">
              <a:lnSpc>
                <a:spcPct val="90000"/>
              </a:lnSpc>
              <a:buFont typeface="Wingdings" pitchFamily="2" charset="2"/>
              <a:buNone/>
            </a:pPr>
            <a:endParaRPr lang="en-US" altLang="zh-CN" sz="2400" i="1" dirty="0" smtClean="0"/>
          </a:p>
          <a:p>
            <a:pPr marL="0" indent="0" algn="ctr" eaLnBrk="1" hangingPunct="1">
              <a:lnSpc>
                <a:spcPct val="90000"/>
              </a:lnSpc>
              <a:buFont typeface="Wingdings" pitchFamily="2" charset="2"/>
              <a:buNone/>
            </a:pPr>
            <a:endParaRPr lang="en-US" altLang="zh-CN" sz="2000" i="1" dirty="0" smtClean="0"/>
          </a:p>
        </p:txBody>
      </p:sp>
      <p:sp>
        <p:nvSpPr>
          <p:cNvPr id="3076" name="Text Box 4"/>
          <p:cNvSpPr txBox="1">
            <a:spLocks noChangeArrowheads="1"/>
          </p:cNvSpPr>
          <p:nvPr/>
        </p:nvSpPr>
        <p:spPr bwMode="auto">
          <a:xfrm>
            <a:off x="2214563" y="4857750"/>
            <a:ext cx="2395537" cy="366713"/>
          </a:xfrm>
          <a:prstGeom prst="rect">
            <a:avLst/>
          </a:prstGeom>
          <a:noFill/>
          <a:ln w="9525">
            <a:noFill/>
            <a:miter lim="800000"/>
            <a:headEnd/>
            <a:tailEnd/>
          </a:ln>
        </p:spPr>
        <p:txBody>
          <a:bodyPr>
            <a:spAutoFit/>
          </a:bodyPr>
          <a:lstStyle/>
          <a:p>
            <a:endParaRPr lang="zh-TW" altLang="en-US">
              <a:latin typeface="Arial" charset="0"/>
            </a:endParaRPr>
          </a:p>
        </p:txBody>
      </p:sp>
    </p:spTree>
  </p:cSld>
  <p:clrMapOvr>
    <a:masterClrMapping/>
  </p:clrMapOvr>
  <p:transition advTm="1082"/>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1692275" y="274638"/>
            <a:ext cx="5688013" cy="1143000"/>
          </a:xfrm>
        </p:spPr>
        <p:txBody>
          <a:bodyPr/>
          <a:lstStyle/>
          <a:p>
            <a:r>
              <a:rPr lang="zh-CN" altLang="en-US" smtClean="0">
                <a:ea typeface="宋体" pitchFamily="2" charset="-122"/>
              </a:rPr>
              <a:t>评估结果</a:t>
            </a:r>
          </a:p>
        </p:txBody>
      </p:sp>
      <p:sp>
        <p:nvSpPr>
          <p:cNvPr id="28675" name="Rectangle 3"/>
          <p:cNvSpPr>
            <a:spLocks noGrp="1" noChangeArrowheads="1"/>
          </p:cNvSpPr>
          <p:nvPr>
            <p:ph type="body" sz="half" idx="1"/>
          </p:nvPr>
        </p:nvSpPr>
        <p:spPr/>
        <p:txBody>
          <a:bodyPr/>
          <a:lstStyle/>
          <a:p>
            <a:r>
              <a:rPr lang="zh-CN" altLang="en-US" sz="2800" smtClean="0">
                <a:ea typeface="宋体" pitchFamily="2" charset="-122"/>
              </a:rPr>
              <a:t>综合结果：</a:t>
            </a:r>
            <a:endParaRPr lang="zh-CN" altLang="en-US" sz="2800" smtClean="0"/>
          </a:p>
        </p:txBody>
      </p:sp>
      <p:pic>
        <p:nvPicPr>
          <p:cNvPr id="28676" name="Picture 4" descr="image032"/>
          <p:cNvPicPr>
            <a:picLocks noGrp="1" noChangeAspect="1" noChangeArrowheads="1"/>
          </p:cNvPicPr>
          <p:nvPr>
            <p:ph sz="half" idx="2"/>
          </p:nvPr>
        </p:nvPicPr>
        <p:blipFill>
          <a:blip r:embed="rId3"/>
          <a:srcRect/>
          <a:stretch>
            <a:fillRect/>
          </a:stretch>
        </p:blipFill>
        <p:spPr>
          <a:xfrm>
            <a:off x="1403350" y="2205038"/>
            <a:ext cx="6467475" cy="4319587"/>
          </a:xfr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1981200" y="274638"/>
            <a:ext cx="5400675" cy="1143000"/>
          </a:xfrm>
        </p:spPr>
        <p:txBody>
          <a:bodyPr/>
          <a:lstStyle/>
          <a:p>
            <a:r>
              <a:rPr lang="zh-CN" altLang="en-US" dirty="0" smtClean="0">
                <a:ea typeface="宋体" pitchFamily="2" charset="-122"/>
              </a:rPr>
              <a:t>结论与建议</a:t>
            </a:r>
          </a:p>
        </p:txBody>
      </p:sp>
      <p:sp>
        <p:nvSpPr>
          <p:cNvPr id="29699" name="Rectangle 3"/>
          <p:cNvSpPr>
            <a:spLocks noGrp="1" noChangeArrowheads="1"/>
          </p:cNvSpPr>
          <p:nvPr>
            <p:ph type="body" idx="1"/>
          </p:nvPr>
        </p:nvSpPr>
        <p:spPr>
          <a:xfrm>
            <a:off x="457200" y="1903433"/>
            <a:ext cx="8229600" cy="4525963"/>
          </a:xfrm>
        </p:spPr>
        <p:txBody>
          <a:bodyPr/>
          <a:lstStyle/>
          <a:p>
            <a:pPr lvl="1"/>
            <a:r>
              <a:rPr lang="zh-CN" altLang="en-US" dirty="0" smtClean="0">
                <a:ea typeface="宋体" pitchFamily="2" charset="-122"/>
              </a:rPr>
              <a:t>优势</a:t>
            </a:r>
            <a:endParaRPr lang="en-US" altLang="zh-CN" dirty="0" smtClean="0">
              <a:ea typeface="宋体" pitchFamily="2" charset="-122"/>
            </a:endParaRPr>
          </a:p>
          <a:p>
            <a:pPr lvl="2"/>
            <a:r>
              <a:rPr lang="zh-CN" altLang="zh-CN" dirty="0" smtClean="0">
                <a:latin typeface="宋体" pitchFamily="2" charset="-122"/>
                <a:ea typeface="宋体" pitchFamily="2" charset="-122"/>
              </a:rPr>
              <a:t>教学、课程</a:t>
            </a:r>
            <a:r>
              <a:rPr lang="zh-CN" altLang="en-US" dirty="0" smtClean="0">
                <a:latin typeface="宋体" pitchFamily="2" charset="-122"/>
                <a:ea typeface="宋体" pitchFamily="2" charset="-122"/>
              </a:rPr>
              <a:t>、</a:t>
            </a:r>
            <a:r>
              <a:rPr lang="zh-CN" altLang="zh-CN" dirty="0" smtClean="0">
                <a:latin typeface="宋体" pitchFamily="2" charset="-122"/>
                <a:ea typeface="宋体" pitchFamily="2" charset="-122"/>
              </a:rPr>
              <a:t>认证</a:t>
            </a:r>
            <a:endParaRPr lang="en-US" altLang="zh-CN" dirty="0" smtClean="0">
              <a:ea typeface="宋体" pitchFamily="2" charset="-122"/>
            </a:endParaRPr>
          </a:p>
          <a:p>
            <a:pPr lvl="1"/>
            <a:r>
              <a:rPr lang="zh-CN" altLang="en-US" dirty="0" smtClean="0">
                <a:ea typeface="宋体" pitchFamily="2" charset="-122"/>
              </a:rPr>
              <a:t>不足</a:t>
            </a:r>
            <a:endParaRPr lang="en-US" altLang="zh-CN" dirty="0" smtClean="0">
              <a:ea typeface="宋体" pitchFamily="2" charset="-122"/>
            </a:endParaRPr>
          </a:p>
          <a:p>
            <a:pPr lvl="2"/>
            <a:r>
              <a:rPr lang="zh-CN" altLang="en-US" dirty="0" smtClean="0">
                <a:ea typeface="宋体" pitchFamily="2" charset="-122"/>
              </a:rPr>
              <a:t>专门研究机构、专业设置、招生</a:t>
            </a:r>
            <a:endParaRPr lang="en-US" altLang="zh-CN" dirty="0" smtClean="0">
              <a:ea typeface="宋体" pitchFamily="2" charset="-122"/>
            </a:endParaRPr>
          </a:p>
          <a:p>
            <a:pPr lvl="1"/>
            <a:r>
              <a:rPr lang="zh-CN" altLang="en-US" dirty="0" smtClean="0">
                <a:ea typeface="宋体" pitchFamily="2" charset="-122"/>
              </a:rPr>
              <a:t>探讨</a:t>
            </a:r>
            <a:endParaRPr lang="en-US" altLang="zh-CN" dirty="0" smtClean="0">
              <a:ea typeface="宋体" pitchFamily="2" charset="-122"/>
            </a:endParaRPr>
          </a:p>
          <a:p>
            <a:pPr lvl="2"/>
            <a:r>
              <a:rPr lang="zh-CN" altLang="en-US" dirty="0" smtClean="0">
                <a:ea typeface="宋体" pitchFamily="2" charset="-122"/>
              </a:rPr>
              <a:t>合力推动</a:t>
            </a:r>
            <a:endParaRPr lang="en-US" altLang="zh-CN" dirty="0" smtClean="0">
              <a:ea typeface="宋体" pitchFamily="2" charset="-122"/>
            </a:endParaRPr>
          </a:p>
          <a:p>
            <a:pPr lvl="2"/>
            <a:r>
              <a:rPr lang="zh-CN" altLang="en-US" dirty="0" smtClean="0">
                <a:ea typeface="宋体" pitchFamily="2" charset="-122"/>
              </a:rPr>
              <a:t>推动路径</a:t>
            </a:r>
          </a:p>
          <a:p>
            <a:pPr lvl="1">
              <a:buFont typeface="Wingdings" pitchFamily="2" charset="2"/>
              <a:buNone/>
            </a:pPr>
            <a:endParaRPr lang="zh-CN" altLang="en-US" sz="3600" dirty="0" smtClean="0">
              <a:ea typeface="宋体" pitchFamily="2" charset="-122"/>
            </a:endParaRPr>
          </a:p>
          <a:p>
            <a:pPr>
              <a:buFont typeface="Wingdings" pitchFamily="2" charset="2"/>
              <a:buAutoNum type="arabicPeriod"/>
            </a:pPr>
            <a:endParaRPr lang="zh-CN" altLang="en-US" dirty="0" smtClean="0">
              <a:ea typeface="宋体" pitchFamily="2" charset="-122"/>
            </a:endParaRPr>
          </a:p>
          <a:p>
            <a:endParaRPr lang="zh-CN" altLang="en-US" dirty="0" smtClean="0">
              <a:latin typeface="宋体" pitchFamily="2" charset="-122"/>
              <a:ea typeface="宋体" pitchFamily="2"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body" idx="1"/>
          </p:nvPr>
        </p:nvSpPr>
        <p:spPr>
          <a:xfrm>
            <a:off x="466725" y="1052513"/>
            <a:ext cx="8229600" cy="4525962"/>
          </a:xfrm>
        </p:spPr>
        <p:txBody>
          <a:bodyPr/>
          <a:lstStyle/>
          <a:p>
            <a:pPr algn="ctr">
              <a:buFont typeface="Wingdings" pitchFamily="2" charset="2"/>
              <a:buNone/>
            </a:pPr>
            <a:endParaRPr lang="zh-CN" altLang="en-US" sz="9600" smtClean="0">
              <a:ea typeface="宋体" pitchFamily="2" charset="-122"/>
            </a:endParaRPr>
          </a:p>
          <a:p>
            <a:pPr algn="ctr">
              <a:buFont typeface="Wingdings" pitchFamily="2" charset="2"/>
              <a:buNone/>
            </a:pPr>
            <a:r>
              <a:rPr lang="zh-CN" altLang="en-US" sz="9600" smtClean="0">
                <a:latin typeface="宋体" pitchFamily="2" charset="-122"/>
                <a:ea typeface="宋体" pitchFamily="2" charset="-122"/>
              </a:rPr>
              <a:t> </a:t>
            </a:r>
            <a:r>
              <a:rPr lang="zh-CN" altLang="en-US" sz="6600" smtClean="0">
                <a:latin typeface="宋体" pitchFamily="2" charset="-122"/>
                <a:ea typeface="宋体" pitchFamily="2" charset="-122"/>
              </a:rPr>
              <a:t>谢谢大家！</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000232" y="500042"/>
            <a:ext cx="4895850" cy="1143000"/>
          </a:xfrm>
        </p:spPr>
        <p:txBody>
          <a:bodyPr/>
          <a:lstStyle/>
          <a:p>
            <a:r>
              <a:rPr lang="zh-CN" altLang="en-US" sz="4000" dirty="0" smtClean="0">
                <a:ea typeface="宋体" pitchFamily="2" charset="-122"/>
              </a:rPr>
              <a:t>评估方法</a:t>
            </a:r>
            <a:r>
              <a:rPr lang="zh-CN" altLang="en-US" sz="4000" dirty="0" smtClean="0">
                <a:latin typeface="宋体" pitchFamily="2" charset="-122"/>
                <a:ea typeface="宋体" pitchFamily="2" charset="-122"/>
              </a:rPr>
              <a:t/>
            </a:r>
            <a:br>
              <a:rPr lang="zh-CN" altLang="en-US" sz="4000" dirty="0" smtClean="0">
                <a:latin typeface="宋体" pitchFamily="2" charset="-122"/>
                <a:ea typeface="宋体" pitchFamily="2" charset="-122"/>
              </a:rPr>
            </a:br>
            <a:r>
              <a:rPr lang="zh-CN" altLang="en-US" sz="4000" dirty="0" smtClean="0">
                <a:latin typeface="宋体" pitchFamily="2" charset="-122"/>
                <a:ea typeface="宋体" pitchFamily="2" charset="-122"/>
              </a:rPr>
              <a:t> </a:t>
            </a:r>
          </a:p>
        </p:txBody>
      </p:sp>
      <p:sp>
        <p:nvSpPr>
          <p:cNvPr id="16387" name="Rectangle 3"/>
          <p:cNvSpPr>
            <a:spLocks noGrp="1" noChangeArrowheads="1"/>
          </p:cNvSpPr>
          <p:nvPr>
            <p:ph type="body" sz="half" idx="1"/>
          </p:nvPr>
        </p:nvSpPr>
        <p:spPr>
          <a:xfrm>
            <a:off x="457200" y="1844675"/>
            <a:ext cx="4691063" cy="3529013"/>
          </a:xfrm>
        </p:spPr>
        <p:txBody>
          <a:bodyPr/>
          <a:lstStyle/>
          <a:p>
            <a:r>
              <a:rPr lang="zh-CN" altLang="en-US" sz="2800" smtClean="0"/>
              <a:t>评估体系分为四个维度、</a:t>
            </a:r>
            <a:r>
              <a:rPr lang="en-US" altLang="zh-CN" sz="2800" smtClean="0"/>
              <a:t>11</a:t>
            </a:r>
            <a:r>
              <a:rPr lang="zh-CN" altLang="en-US" sz="2800" smtClean="0"/>
              <a:t>个二级指标体系</a:t>
            </a:r>
            <a:endParaRPr lang="en-US" altLang="zh-CN" sz="2800" smtClean="0"/>
          </a:p>
          <a:p>
            <a:endParaRPr lang="en-US" altLang="zh-CN" sz="2800" smtClean="0"/>
          </a:p>
          <a:p>
            <a:pPr lvl="1"/>
            <a:r>
              <a:rPr lang="zh-CN" altLang="zh-CN" sz="2400" smtClean="0">
                <a:solidFill>
                  <a:srgbClr val="FFFFFF"/>
                </a:solidFill>
              </a:rPr>
              <a:t>组织愿景（</a:t>
            </a:r>
            <a:r>
              <a:rPr lang="en-US" altLang="zh-CN" sz="2400" smtClean="0">
                <a:solidFill>
                  <a:srgbClr val="FFFFFF"/>
                </a:solidFill>
              </a:rPr>
              <a:t>15%</a:t>
            </a:r>
            <a:r>
              <a:rPr lang="zh-CN" altLang="zh-CN" sz="2400" smtClean="0">
                <a:solidFill>
                  <a:srgbClr val="FFFFFF"/>
                </a:solidFill>
              </a:rPr>
              <a:t>）</a:t>
            </a:r>
            <a:endParaRPr lang="en-US" altLang="zh-CN" sz="2400" smtClean="0">
              <a:solidFill>
                <a:srgbClr val="FFFFFF"/>
              </a:solidFill>
            </a:endParaRPr>
          </a:p>
          <a:p>
            <a:pPr lvl="1"/>
            <a:r>
              <a:rPr lang="zh-CN" altLang="zh-CN" sz="2400" smtClean="0">
                <a:solidFill>
                  <a:srgbClr val="FFFFFF"/>
                </a:solidFill>
              </a:rPr>
              <a:t>师资与教研（</a:t>
            </a:r>
            <a:r>
              <a:rPr lang="en-US" altLang="zh-CN" sz="2400" smtClean="0">
                <a:solidFill>
                  <a:srgbClr val="FFFFFF"/>
                </a:solidFill>
              </a:rPr>
              <a:t>35%</a:t>
            </a:r>
            <a:r>
              <a:rPr lang="zh-CN" altLang="zh-CN" sz="2400" smtClean="0">
                <a:solidFill>
                  <a:srgbClr val="FFFFFF"/>
                </a:solidFill>
              </a:rPr>
              <a:t>）</a:t>
            </a:r>
            <a:endParaRPr lang="en-US" altLang="zh-CN" sz="2400" smtClean="0">
              <a:solidFill>
                <a:srgbClr val="FFFFFF"/>
              </a:solidFill>
            </a:endParaRPr>
          </a:p>
          <a:p>
            <a:pPr lvl="1"/>
            <a:r>
              <a:rPr lang="zh-CN" altLang="en-US" sz="2400" smtClean="0">
                <a:solidFill>
                  <a:srgbClr val="FFFFFF"/>
                </a:solidFill>
              </a:rPr>
              <a:t>学生培养（</a:t>
            </a:r>
            <a:r>
              <a:rPr lang="en-US" altLang="zh-CN" sz="2400" smtClean="0">
                <a:solidFill>
                  <a:srgbClr val="FFFFFF"/>
                </a:solidFill>
              </a:rPr>
              <a:t>40%</a:t>
            </a:r>
            <a:r>
              <a:rPr lang="zh-CN" altLang="en-US" sz="2400" smtClean="0">
                <a:solidFill>
                  <a:srgbClr val="FFFFFF"/>
                </a:solidFill>
              </a:rPr>
              <a:t>）</a:t>
            </a:r>
            <a:endParaRPr lang="en-US" altLang="zh-CN" sz="2400" smtClean="0">
              <a:solidFill>
                <a:srgbClr val="FFFFFF"/>
              </a:solidFill>
            </a:endParaRPr>
          </a:p>
          <a:p>
            <a:pPr lvl="1"/>
            <a:r>
              <a:rPr lang="zh-CN" altLang="en-US" sz="2400" smtClean="0">
                <a:solidFill>
                  <a:srgbClr val="FFFFFF"/>
                </a:solidFill>
              </a:rPr>
              <a:t>行动倡导（</a:t>
            </a:r>
            <a:r>
              <a:rPr lang="en-US" altLang="zh-CN" sz="2400" smtClean="0">
                <a:solidFill>
                  <a:srgbClr val="FFFFFF"/>
                </a:solidFill>
              </a:rPr>
              <a:t>10%</a:t>
            </a:r>
            <a:r>
              <a:rPr lang="zh-CN" altLang="en-US" sz="2400" smtClean="0">
                <a:solidFill>
                  <a:srgbClr val="FFFFFF"/>
                </a:solidFill>
              </a:rPr>
              <a:t>）</a:t>
            </a:r>
          </a:p>
          <a:p>
            <a:pPr lvl="1"/>
            <a:endParaRPr lang="en-US" altLang="zh-CN" sz="2400" smtClean="0"/>
          </a:p>
        </p:txBody>
      </p:sp>
      <p:sp>
        <p:nvSpPr>
          <p:cNvPr id="16388" name="矩形 5"/>
          <p:cNvSpPr>
            <a:spLocks noChangeArrowheads="1"/>
          </p:cNvSpPr>
          <p:nvPr/>
        </p:nvSpPr>
        <p:spPr bwMode="auto">
          <a:xfrm>
            <a:off x="4427538" y="2514600"/>
            <a:ext cx="4681537" cy="4154488"/>
          </a:xfrm>
          <a:prstGeom prst="rect">
            <a:avLst/>
          </a:prstGeom>
          <a:noFill/>
          <a:ln w="38100">
            <a:solidFill>
              <a:srgbClr val="FFC000"/>
            </a:solidFill>
            <a:miter lim="800000"/>
            <a:headEnd/>
            <a:tailEnd/>
          </a:ln>
        </p:spPr>
        <p:txBody>
          <a:bodyPr>
            <a:spAutoFit/>
          </a:bodyPr>
          <a:lstStyle/>
          <a:p>
            <a:pPr lvl="1">
              <a:buFont typeface="Arial" charset="0"/>
              <a:buChar char="•"/>
            </a:pPr>
            <a:r>
              <a:rPr lang="zh-CN" altLang="en-US" sz="2200">
                <a:solidFill>
                  <a:srgbClr val="FFFFFF"/>
                </a:solidFill>
              </a:rPr>
              <a:t>学院使命、愿景、价值观等提及责任教育的比例</a:t>
            </a:r>
          </a:p>
          <a:p>
            <a:pPr lvl="1">
              <a:buFont typeface="Arial" charset="0"/>
              <a:buChar char="•"/>
            </a:pPr>
            <a:r>
              <a:rPr lang="zh-CN" altLang="en-US" sz="2200">
                <a:solidFill>
                  <a:srgbClr val="FFFFFF"/>
                </a:solidFill>
              </a:rPr>
              <a:t>学院、项目介绍中提及责任教育</a:t>
            </a:r>
          </a:p>
          <a:p>
            <a:pPr lvl="1">
              <a:buFont typeface="Arial" charset="0"/>
              <a:buChar char="•"/>
            </a:pPr>
            <a:r>
              <a:rPr lang="zh-CN" altLang="en-US" sz="2200">
                <a:solidFill>
                  <a:srgbClr val="FFFFFF"/>
                </a:solidFill>
              </a:rPr>
              <a:t>商学院设立研究机构情况</a:t>
            </a:r>
          </a:p>
          <a:p>
            <a:pPr lvl="1">
              <a:buFont typeface="Arial" charset="0"/>
              <a:buChar char="•"/>
            </a:pPr>
            <a:r>
              <a:rPr lang="zh-CN" altLang="en-US" sz="2200">
                <a:solidFill>
                  <a:srgbClr val="FFFFFF"/>
                </a:solidFill>
              </a:rPr>
              <a:t>专著、案例、研究课题情况</a:t>
            </a:r>
          </a:p>
          <a:p>
            <a:pPr lvl="1">
              <a:buFont typeface="Arial" charset="0"/>
              <a:buChar char="•"/>
            </a:pPr>
            <a:r>
              <a:rPr lang="zh-CN" altLang="en-US" sz="2200">
                <a:solidFill>
                  <a:srgbClr val="FFFFFF"/>
                </a:solidFill>
              </a:rPr>
              <a:t>研讨会和公开演讲情况</a:t>
            </a:r>
          </a:p>
          <a:p>
            <a:pPr lvl="1">
              <a:buFont typeface="Arial" charset="0"/>
              <a:buChar char="•"/>
            </a:pPr>
            <a:r>
              <a:rPr lang="zh-CN" altLang="en-US" sz="2200">
                <a:solidFill>
                  <a:srgbClr val="FFFFFF"/>
                </a:solidFill>
              </a:rPr>
              <a:t>专业方向情况</a:t>
            </a:r>
          </a:p>
          <a:p>
            <a:pPr lvl="1">
              <a:buFont typeface="Arial" charset="0"/>
              <a:buChar char="•"/>
            </a:pPr>
            <a:r>
              <a:rPr lang="zh-CN" altLang="en-US" sz="2200">
                <a:solidFill>
                  <a:srgbClr val="FFFFFF"/>
                </a:solidFill>
              </a:rPr>
              <a:t>课程情况</a:t>
            </a:r>
          </a:p>
          <a:p>
            <a:pPr lvl="1">
              <a:buFont typeface="Arial" charset="0"/>
              <a:buChar char="•"/>
            </a:pPr>
            <a:r>
              <a:rPr lang="zh-CN" altLang="en-US" sz="2200">
                <a:solidFill>
                  <a:srgbClr val="FFFFFF"/>
                </a:solidFill>
              </a:rPr>
              <a:t>招生要求情况</a:t>
            </a:r>
          </a:p>
          <a:p>
            <a:pPr lvl="1">
              <a:buFont typeface="Arial" charset="0"/>
              <a:buChar char="•"/>
            </a:pPr>
            <a:r>
              <a:rPr lang="zh-CN" altLang="en-US" sz="2200">
                <a:solidFill>
                  <a:srgbClr val="FFFFFF"/>
                </a:solidFill>
              </a:rPr>
              <a:t>学生进行责任相关的实践情况</a:t>
            </a:r>
          </a:p>
          <a:p>
            <a:pPr lvl="1">
              <a:buFont typeface="Arial" charset="0"/>
              <a:buChar char="•"/>
            </a:pPr>
            <a:r>
              <a:rPr lang="zh-CN" altLang="en-US" sz="2200">
                <a:solidFill>
                  <a:srgbClr val="FFFFFF"/>
                </a:solidFill>
              </a:rPr>
              <a:t>学生社团或活动情况</a:t>
            </a:r>
          </a:p>
          <a:p>
            <a:pPr lvl="1">
              <a:buFont typeface="Arial" charset="0"/>
              <a:buChar char="•"/>
            </a:pPr>
            <a:r>
              <a:rPr lang="zh-CN" altLang="en-US" sz="2200">
                <a:solidFill>
                  <a:srgbClr val="FFFFFF"/>
                </a:solidFill>
              </a:rPr>
              <a:t>认证情况</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2052638" y="274638"/>
            <a:ext cx="5329237" cy="1143000"/>
          </a:xfrm>
        </p:spPr>
        <p:txBody>
          <a:bodyPr/>
          <a:lstStyle/>
          <a:p>
            <a:r>
              <a:rPr lang="zh-CN" altLang="en-US" smtClean="0">
                <a:ea typeface="宋体" pitchFamily="2" charset="-122"/>
              </a:rPr>
              <a:t>评估结果</a:t>
            </a:r>
          </a:p>
        </p:txBody>
      </p:sp>
      <p:sp>
        <p:nvSpPr>
          <p:cNvPr id="18435" name="Rectangle 3"/>
          <p:cNvSpPr>
            <a:spLocks noGrp="1" noChangeArrowheads="1"/>
          </p:cNvSpPr>
          <p:nvPr>
            <p:ph type="body" sz="half" idx="1"/>
          </p:nvPr>
        </p:nvSpPr>
        <p:spPr>
          <a:xfrm>
            <a:off x="395288" y="1917700"/>
            <a:ext cx="8748712" cy="1223963"/>
          </a:xfrm>
        </p:spPr>
        <p:txBody>
          <a:bodyPr/>
          <a:lstStyle/>
          <a:p>
            <a:r>
              <a:rPr lang="zh-CN" altLang="en-US" sz="2400" dirty="0" smtClean="0">
                <a:ea typeface="宋体" pitchFamily="2" charset="-122"/>
              </a:rPr>
              <a:t>从使命、愿景看商学院：商学院希望培养怎样的学生？</a:t>
            </a:r>
            <a:endParaRPr lang="en-US" altLang="zh-CN" sz="2400" dirty="0" smtClean="0">
              <a:ea typeface="宋体" pitchFamily="2" charset="-122"/>
            </a:endParaRPr>
          </a:p>
          <a:p>
            <a:pPr lvl="1"/>
            <a:endParaRPr lang="en-US" altLang="zh-CN" sz="2000" dirty="0" smtClean="0">
              <a:ea typeface="宋体" pitchFamily="2" charset="-122"/>
            </a:endParaRPr>
          </a:p>
          <a:p>
            <a:pPr lvl="1"/>
            <a:r>
              <a:rPr lang="zh-CN" altLang="en-US" sz="2000" dirty="0" smtClean="0">
                <a:ea typeface="宋体" pitchFamily="2" charset="-122"/>
              </a:rPr>
              <a:t>学院、项目介绍中是否提及责任教育</a:t>
            </a:r>
          </a:p>
        </p:txBody>
      </p:sp>
      <p:pic>
        <p:nvPicPr>
          <p:cNvPr id="18436" name="Picture 4" descr="image006"/>
          <p:cNvPicPr>
            <a:picLocks noGrp="1" noChangeAspect="1" noChangeArrowheads="1"/>
          </p:cNvPicPr>
          <p:nvPr>
            <p:ph sz="half" idx="2"/>
          </p:nvPr>
        </p:nvPicPr>
        <p:blipFill>
          <a:blip r:embed="rId3"/>
          <a:srcRect/>
          <a:stretch>
            <a:fillRect/>
          </a:stretch>
        </p:blipFill>
        <p:spPr>
          <a:xfrm>
            <a:off x="900113" y="3500438"/>
            <a:ext cx="5264150" cy="3030537"/>
          </a:xfr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2052638" y="274638"/>
            <a:ext cx="5329237" cy="1143000"/>
          </a:xfrm>
        </p:spPr>
        <p:txBody>
          <a:bodyPr/>
          <a:lstStyle/>
          <a:p>
            <a:r>
              <a:rPr lang="zh-CN" altLang="en-US" smtClean="0">
                <a:ea typeface="宋体" pitchFamily="2" charset="-122"/>
              </a:rPr>
              <a:t>评估结果</a:t>
            </a:r>
          </a:p>
        </p:txBody>
      </p:sp>
      <p:sp>
        <p:nvSpPr>
          <p:cNvPr id="19459" name="Rectangle 3"/>
          <p:cNvSpPr>
            <a:spLocks noGrp="1" noChangeArrowheads="1"/>
          </p:cNvSpPr>
          <p:nvPr>
            <p:ph type="body" sz="half" idx="1"/>
          </p:nvPr>
        </p:nvSpPr>
        <p:spPr>
          <a:xfrm>
            <a:off x="395288" y="1917700"/>
            <a:ext cx="8569325" cy="4679950"/>
          </a:xfrm>
        </p:spPr>
        <p:txBody>
          <a:bodyPr/>
          <a:lstStyle/>
          <a:p>
            <a:r>
              <a:rPr lang="zh-CN" altLang="zh-CN" sz="2200" smtClean="0">
                <a:ea typeface="宋体" pitchFamily="2" charset="-122"/>
              </a:rPr>
              <a:t>北大国家发展研究院</a:t>
            </a:r>
            <a:r>
              <a:rPr lang="en-US" altLang="zh-CN" sz="2200" smtClean="0">
                <a:ea typeface="宋体" pitchFamily="2" charset="-122"/>
              </a:rPr>
              <a:t>BiMBA</a:t>
            </a:r>
            <a:r>
              <a:rPr lang="zh-CN" altLang="en-US" sz="2200" smtClean="0">
                <a:ea typeface="宋体" pitchFamily="2" charset="-122"/>
              </a:rPr>
              <a:t>，</a:t>
            </a:r>
            <a:r>
              <a:rPr lang="zh-CN" altLang="zh-CN" sz="2200" smtClean="0">
                <a:ea typeface="宋体" pitchFamily="2" charset="-122"/>
              </a:rPr>
              <a:t>项目目标：将帮助他们成长为有思想深度、有文化品味、负</a:t>
            </a:r>
            <a:r>
              <a:rPr lang="zh-CN" altLang="zh-CN" sz="2200" smtClean="0">
                <a:solidFill>
                  <a:srgbClr val="FFC000"/>
                </a:solidFill>
                <a:ea typeface="宋体" pitchFamily="2" charset="-122"/>
              </a:rPr>
              <a:t>社会责任</a:t>
            </a:r>
            <a:r>
              <a:rPr lang="zh-CN" altLang="zh-CN" sz="2200" smtClean="0">
                <a:ea typeface="宋体" pitchFamily="2" charset="-122"/>
              </a:rPr>
              <a:t>的企业家作为自己</a:t>
            </a:r>
          </a:p>
          <a:p>
            <a:r>
              <a:rPr lang="zh-CN" altLang="zh-CN" sz="2200" smtClean="0">
                <a:ea typeface="宋体" pitchFamily="2" charset="-122"/>
              </a:rPr>
              <a:t>中欧国际工商学院</a:t>
            </a:r>
            <a:r>
              <a:rPr lang="zh-CN" altLang="en-US" sz="2200" smtClean="0">
                <a:ea typeface="宋体" pitchFamily="2" charset="-122"/>
              </a:rPr>
              <a:t>，</a:t>
            </a:r>
            <a:r>
              <a:rPr lang="zh-CN" altLang="zh-CN" sz="2200" smtClean="0">
                <a:ea typeface="宋体" pitchFamily="2" charset="-122"/>
              </a:rPr>
              <a:t>中欧使命：培养兼具中国深度和全球广度、积极承担</a:t>
            </a:r>
            <a:r>
              <a:rPr lang="zh-CN" altLang="zh-CN" sz="2200" smtClean="0">
                <a:solidFill>
                  <a:srgbClr val="FFC000"/>
                </a:solidFill>
                <a:ea typeface="宋体" pitchFamily="2" charset="-122"/>
              </a:rPr>
              <a:t>社会责任</a:t>
            </a:r>
            <a:r>
              <a:rPr lang="zh-CN" altLang="zh-CN" sz="2200" smtClean="0">
                <a:ea typeface="宋体" pitchFamily="2" charset="-122"/>
              </a:rPr>
              <a:t>的领导者</a:t>
            </a:r>
            <a:endParaRPr lang="en-US" altLang="zh-CN" sz="2200" smtClean="0">
              <a:ea typeface="宋体" pitchFamily="2" charset="-122"/>
            </a:endParaRPr>
          </a:p>
          <a:p>
            <a:r>
              <a:rPr lang="zh-CN" altLang="zh-CN" sz="2200" smtClean="0">
                <a:ea typeface="宋体" pitchFamily="2" charset="-122"/>
              </a:rPr>
              <a:t>对外经济贸易大学国际商学院</a:t>
            </a:r>
            <a:r>
              <a:rPr lang="zh-CN" altLang="en-US" sz="2200" smtClean="0">
                <a:ea typeface="宋体" pitchFamily="2" charset="-122"/>
              </a:rPr>
              <a:t>，</a:t>
            </a:r>
            <a:r>
              <a:rPr lang="zh-CN" altLang="zh-CN" sz="2200" smtClean="0">
                <a:ea typeface="宋体" pitchFamily="2" charset="-122"/>
              </a:rPr>
              <a:t>学院使命：贡献管理新知，服务社会发展，吸引优秀学生，培养具有</a:t>
            </a:r>
            <a:r>
              <a:rPr lang="zh-CN" altLang="zh-CN" sz="2200" smtClean="0">
                <a:solidFill>
                  <a:srgbClr val="FFC000"/>
                </a:solidFill>
                <a:ea typeface="宋体" pitchFamily="2" charset="-122"/>
              </a:rPr>
              <a:t>社会责任</a:t>
            </a:r>
            <a:r>
              <a:rPr lang="zh-CN" altLang="zh-CN" sz="2200" smtClean="0">
                <a:solidFill>
                  <a:srgbClr val="FFFFFF"/>
                </a:solidFill>
                <a:ea typeface="宋体" pitchFamily="2" charset="-122"/>
              </a:rPr>
              <a:t>感</a:t>
            </a:r>
            <a:r>
              <a:rPr lang="zh-CN" altLang="zh-CN" sz="2200" smtClean="0">
                <a:ea typeface="宋体" pitchFamily="2" charset="-122"/>
              </a:rPr>
              <a:t>和精通国际规则的商业精英</a:t>
            </a:r>
            <a:endParaRPr lang="en-US" altLang="zh-CN" sz="2200" smtClean="0">
              <a:ea typeface="宋体" pitchFamily="2" charset="-122"/>
            </a:endParaRPr>
          </a:p>
          <a:p>
            <a:r>
              <a:rPr lang="zh-CN" altLang="en-US" sz="2200" smtClean="0">
                <a:ea typeface="宋体" pitchFamily="2" charset="-122"/>
              </a:rPr>
              <a:t>同济大学经济与管理学院，学院愿景：成为培养卓越管理人才，推动</a:t>
            </a:r>
            <a:r>
              <a:rPr lang="zh-CN" altLang="en-US" sz="2200" smtClean="0">
                <a:solidFill>
                  <a:srgbClr val="FFC000"/>
                </a:solidFill>
                <a:ea typeface="宋体" pitchFamily="2" charset="-122"/>
              </a:rPr>
              <a:t>可持续发展</a:t>
            </a:r>
            <a:r>
              <a:rPr lang="zh-CN" altLang="en-US" sz="2200" smtClean="0">
                <a:ea typeface="宋体" pitchFamily="2" charset="-122"/>
              </a:rPr>
              <a:t>的全球知名商学院。</a:t>
            </a:r>
          </a:p>
          <a:p>
            <a:r>
              <a:rPr lang="zh-CN" altLang="en-US" sz="2200" smtClean="0">
                <a:ea typeface="宋体" pitchFamily="2" charset="-122"/>
              </a:rPr>
              <a:t>上海大学</a:t>
            </a:r>
            <a:r>
              <a:rPr lang="en-US" altLang="zh-CN" sz="2200" smtClean="0">
                <a:ea typeface="宋体" pitchFamily="2" charset="-122"/>
              </a:rPr>
              <a:t>MBA</a:t>
            </a:r>
            <a:r>
              <a:rPr lang="zh-CN" altLang="en-US" sz="2200" smtClean="0">
                <a:ea typeface="宋体" pitchFamily="2" charset="-122"/>
              </a:rPr>
              <a:t>教育管理中心，项目目标：培养适合社会与企业现在和未来需要、 对</a:t>
            </a:r>
            <a:r>
              <a:rPr lang="zh-CN" altLang="en-US" sz="2200" smtClean="0">
                <a:solidFill>
                  <a:srgbClr val="FFC000"/>
                </a:solidFill>
                <a:ea typeface="宋体" pitchFamily="2" charset="-122"/>
              </a:rPr>
              <a:t>社会负责任</a:t>
            </a:r>
            <a:r>
              <a:rPr lang="zh-CN" altLang="en-US" sz="2200" smtClean="0">
                <a:ea typeface="宋体" pitchFamily="2" charset="-122"/>
              </a:rPr>
              <a:t>的职业经理人或创业者、未来的企业与社会领导人才的后备军</a:t>
            </a:r>
          </a:p>
          <a:p>
            <a:endParaRPr lang="zh-CN" altLang="zh-CN" sz="2200" smtClean="0">
              <a:ea typeface="宋体" pitchFamily="2" charset="-122"/>
            </a:endParaRPr>
          </a:p>
          <a:p>
            <a:endParaRPr lang="zh-CN" altLang="zh-CN" sz="2200" smtClean="0">
              <a:ea typeface="宋体" pitchFamily="2"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zh-CN" altLang="en-US" smtClean="0">
                <a:ea typeface="宋体" pitchFamily="2" charset="-122"/>
              </a:rPr>
              <a:t>评估结果</a:t>
            </a:r>
          </a:p>
        </p:txBody>
      </p:sp>
      <p:sp>
        <p:nvSpPr>
          <p:cNvPr id="20483" name="Rectangle 3"/>
          <p:cNvSpPr>
            <a:spLocks noGrp="1" noChangeArrowheads="1"/>
          </p:cNvSpPr>
          <p:nvPr>
            <p:ph type="body" sz="half" idx="1"/>
          </p:nvPr>
        </p:nvSpPr>
        <p:spPr>
          <a:xfrm>
            <a:off x="684213" y="2276475"/>
            <a:ext cx="8064500" cy="1657350"/>
          </a:xfrm>
        </p:spPr>
        <p:txBody>
          <a:bodyPr/>
          <a:lstStyle/>
          <a:p>
            <a:r>
              <a:rPr lang="zh-CN" altLang="en-US" sz="2400" smtClean="0">
                <a:ea typeface="宋体" pitchFamily="2" charset="-122"/>
              </a:rPr>
              <a:t>商学院是责任教育教研的前沿阵地</a:t>
            </a:r>
          </a:p>
          <a:p>
            <a:pPr lvl="1"/>
            <a:r>
              <a:rPr lang="zh-CN" altLang="en-US" sz="2000" smtClean="0">
                <a:ea typeface="宋体" pitchFamily="2" charset="-122"/>
              </a:rPr>
              <a:t>商学院是否设立与社会责任、可持续发展有关的研究机构</a:t>
            </a:r>
            <a:endParaRPr lang="en-US" altLang="zh-CN" sz="2000" smtClean="0">
              <a:ea typeface="宋体" pitchFamily="2" charset="-122"/>
            </a:endParaRPr>
          </a:p>
          <a:p>
            <a:pPr lvl="1"/>
            <a:r>
              <a:rPr lang="zh-CN" altLang="en-US" sz="2000" smtClean="0">
                <a:ea typeface="宋体" pitchFamily="2" charset="-122"/>
              </a:rPr>
              <a:t>与责任教育相关的论著、案例和</a:t>
            </a:r>
            <a:r>
              <a:rPr lang="en-US" altLang="zh-CN" sz="2000" smtClean="0">
                <a:ea typeface="宋体" pitchFamily="2" charset="-122"/>
              </a:rPr>
              <a:t>/</a:t>
            </a:r>
            <a:r>
              <a:rPr lang="zh-CN" altLang="en-US" sz="2000" smtClean="0">
                <a:ea typeface="宋体" pitchFamily="2" charset="-122"/>
              </a:rPr>
              <a:t>或研究课题</a:t>
            </a:r>
          </a:p>
          <a:p>
            <a:endParaRPr lang="zh-CN" altLang="en-US" sz="2400" smtClean="0"/>
          </a:p>
        </p:txBody>
      </p:sp>
      <p:pic>
        <p:nvPicPr>
          <p:cNvPr id="20484" name="Picture 6"/>
          <p:cNvPicPr>
            <a:picLocks noChangeAspect="1" noChangeArrowheads="1"/>
          </p:cNvPicPr>
          <p:nvPr/>
        </p:nvPicPr>
        <p:blipFill>
          <a:blip r:embed="rId3"/>
          <a:srcRect/>
          <a:stretch>
            <a:fillRect/>
          </a:stretch>
        </p:blipFill>
        <p:spPr bwMode="auto">
          <a:xfrm>
            <a:off x="1116013" y="3644900"/>
            <a:ext cx="2951162" cy="2913063"/>
          </a:xfrm>
          <a:prstGeom prst="rect">
            <a:avLst/>
          </a:prstGeom>
          <a:noFill/>
          <a:ln w="9525">
            <a:noFill/>
            <a:miter lim="800000"/>
            <a:headEnd/>
            <a:tailEnd/>
          </a:ln>
        </p:spPr>
      </p:pic>
      <p:pic>
        <p:nvPicPr>
          <p:cNvPr id="20485" name="Picture 7"/>
          <p:cNvPicPr>
            <a:picLocks noChangeAspect="1" noChangeArrowheads="1"/>
          </p:cNvPicPr>
          <p:nvPr/>
        </p:nvPicPr>
        <p:blipFill>
          <a:blip r:embed="rId4"/>
          <a:srcRect/>
          <a:stretch>
            <a:fillRect/>
          </a:stretch>
        </p:blipFill>
        <p:spPr bwMode="auto">
          <a:xfrm>
            <a:off x="4500563" y="3644900"/>
            <a:ext cx="2808287" cy="2952750"/>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zh-CN" altLang="en-US" smtClean="0">
                <a:ea typeface="宋体" pitchFamily="2" charset="-122"/>
              </a:rPr>
              <a:t>评估结果</a:t>
            </a:r>
          </a:p>
        </p:txBody>
      </p:sp>
      <p:sp>
        <p:nvSpPr>
          <p:cNvPr id="21507" name="Rectangle 3"/>
          <p:cNvSpPr>
            <a:spLocks noGrp="1" noChangeArrowheads="1"/>
          </p:cNvSpPr>
          <p:nvPr>
            <p:ph type="body" sz="half" idx="1"/>
          </p:nvPr>
        </p:nvSpPr>
        <p:spPr>
          <a:xfrm>
            <a:off x="250825" y="1989138"/>
            <a:ext cx="8675688" cy="863600"/>
          </a:xfrm>
        </p:spPr>
        <p:txBody>
          <a:bodyPr/>
          <a:lstStyle/>
          <a:p>
            <a:r>
              <a:rPr lang="zh-CN" altLang="en-US" sz="2400" smtClean="0">
                <a:ea typeface="宋体" pitchFamily="2" charset="-122"/>
              </a:rPr>
              <a:t>商学院是责任教育教研的前沿阵地</a:t>
            </a:r>
          </a:p>
          <a:p>
            <a:pPr lvl="1"/>
            <a:r>
              <a:rPr lang="zh-CN" altLang="en-US" sz="2000" smtClean="0">
                <a:ea typeface="宋体" pitchFamily="2" charset="-122"/>
              </a:rPr>
              <a:t>是否设立社会责任相关专业或课程</a:t>
            </a:r>
          </a:p>
        </p:txBody>
      </p:sp>
      <p:pic>
        <p:nvPicPr>
          <p:cNvPr id="21508" name="Picture 6"/>
          <p:cNvPicPr>
            <a:picLocks noChangeAspect="1" noChangeArrowheads="1"/>
          </p:cNvPicPr>
          <p:nvPr/>
        </p:nvPicPr>
        <p:blipFill>
          <a:blip r:embed="rId3"/>
          <a:srcRect/>
          <a:stretch>
            <a:fillRect/>
          </a:stretch>
        </p:blipFill>
        <p:spPr bwMode="auto">
          <a:xfrm>
            <a:off x="1116013" y="3141663"/>
            <a:ext cx="3168650" cy="3387725"/>
          </a:xfrm>
          <a:prstGeom prst="rect">
            <a:avLst/>
          </a:prstGeom>
          <a:noFill/>
          <a:ln w="9525">
            <a:noFill/>
            <a:miter lim="800000"/>
            <a:headEnd/>
            <a:tailEnd/>
          </a:ln>
        </p:spPr>
      </p:pic>
      <p:pic>
        <p:nvPicPr>
          <p:cNvPr id="21509" name="Picture 7"/>
          <p:cNvPicPr>
            <a:picLocks noChangeAspect="1" noChangeArrowheads="1"/>
          </p:cNvPicPr>
          <p:nvPr/>
        </p:nvPicPr>
        <p:blipFill>
          <a:blip r:embed="rId4"/>
          <a:srcRect/>
          <a:stretch>
            <a:fillRect/>
          </a:stretch>
        </p:blipFill>
        <p:spPr bwMode="auto">
          <a:xfrm>
            <a:off x="4787900" y="3054350"/>
            <a:ext cx="3290888" cy="3470275"/>
          </a:xfrm>
          <a:prstGeom prst="rect">
            <a:avLst/>
          </a:prstGeom>
          <a:noFill/>
          <a:ln w="9525">
            <a:noFill/>
            <a:miter lim="800000"/>
            <a:headEnd/>
            <a:tailEnd/>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标题 1"/>
          <p:cNvSpPr>
            <a:spLocks noGrp="1"/>
          </p:cNvSpPr>
          <p:nvPr>
            <p:ph type="title"/>
          </p:nvPr>
        </p:nvSpPr>
        <p:spPr/>
        <p:txBody>
          <a:bodyPr/>
          <a:lstStyle/>
          <a:p>
            <a:r>
              <a:rPr lang="zh-CN" altLang="en-US" smtClean="0">
                <a:ea typeface="宋体" pitchFamily="2" charset="-122"/>
              </a:rPr>
              <a:t>评估结果</a:t>
            </a:r>
            <a:endParaRPr lang="zh-CN" altLang="en-US" smtClean="0"/>
          </a:p>
        </p:txBody>
      </p:sp>
      <p:pic>
        <p:nvPicPr>
          <p:cNvPr id="22531" name="Picture 2"/>
          <p:cNvPicPr>
            <a:picLocks noChangeAspect="1" noChangeArrowheads="1"/>
          </p:cNvPicPr>
          <p:nvPr/>
        </p:nvPicPr>
        <p:blipFill>
          <a:blip r:embed="rId3"/>
          <a:srcRect/>
          <a:stretch>
            <a:fillRect/>
          </a:stretch>
        </p:blipFill>
        <p:spPr bwMode="auto">
          <a:xfrm>
            <a:off x="827088" y="1268413"/>
            <a:ext cx="7777162" cy="5589587"/>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lstStyle/>
          <a:p>
            <a:r>
              <a:rPr lang="zh-CN" altLang="en-US" smtClean="0">
                <a:ea typeface="宋体" pitchFamily="2" charset="-122"/>
              </a:rPr>
              <a:t>评估结果</a:t>
            </a:r>
          </a:p>
        </p:txBody>
      </p:sp>
      <p:sp>
        <p:nvSpPr>
          <p:cNvPr id="24579" name="Rectangle 3"/>
          <p:cNvSpPr>
            <a:spLocks noGrp="1" noChangeArrowheads="1"/>
          </p:cNvSpPr>
          <p:nvPr>
            <p:ph type="body" sz="half" idx="1"/>
          </p:nvPr>
        </p:nvSpPr>
        <p:spPr>
          <a:xfrm>
            <a:off x="468313" y="1844675"/>
            <a:ext cx="8280400" cy="936625"/>
          </a:xfrm>
        </p:spPr>
        <p:txBody>
          <a:bodyPr/>
          <a:lstStyle/>
          <a:p>
            <a:r>
              <a:rPr lang="zh-CN" altLang="en-US" sz="2400" smtClean="0">
                <a:ea typeface="宋体" pitchFamily="2" charset="-122"/>
              </a:rPr>
              <a:t>有无责任教育相关的学生实践课程或社团活动</a:t>
            </a:r>
            <a:endParaRPr lang="zh-CN" altLang="en-US" sz="2400" smtClean="0"/>
          </a:p>
        </p:txBody>
      </p:sp>
      <p:pic>
        <p:nvPicPr>
          <p:cNvPr id="24580" name="Picture 6"/>
          <p:cNvPicPr>
            <a:picLocks noChangeAspect="1" noChangeArrowheads="1"/>
          </p:cNvPicPr>
          <p:nvPr/>
        </p:nvPicPr>
        <p:blipFill>
          <a:blip r:embed="rId3"/>
          <a:srcRect/>
          <a:stretch>
            <a:fillRect/>
          </a:stretch>
        </p:blipFill>
        <p:spPr bwMode="auto">
          <a:xfrm>
            <a:off x="900113" y="2781300"/>
            <a:ext cx="2735262" cy="2749550"/>
          </a:xfrm>
          <a:prstGeom prst="rect">
            <a:avLst/>
          </a:prstGeom>
          <a:noFill/>
          <a:ln w="9525">
            <a:noFill/>
            <a:miter lim="800000"/>
            <a:headEnd/>
            <a:tailEnd/>
          </a:ln>
        </p:spPr>
      </p:pic>
      <p:pic>
        <p:nvPicPr>
          <p:cNvPr id="24581" name="Picture 8"/>
          <p:cNvPicPr>
            <a:picLocks noChangeAspect="1" noChangeArrowheads="1"/>
          </p:cNvPicPr>
          <p:nvPr/>
        </p:nvPicPr>
        <p:blipFill>
          <a:blip r:embed="rId4"/>
          <a:srcRect/>
          <a:stretch>
            <a:fillRect/>
          </a:stretch>
        </p:blipFill>
        <p:spPr bwMode="auto">
          <a:xfrm>
            <a:off x="4284663" y="2708275"/>
            <a:ext cx="2803525" cy="2828925"/>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标题 1"/>
          <p:cNvSpPr>
            <a:spLocks noGrp="1"/>
          </p:cNvSpPr>
          <p:nvPr>
            <p:ph type="title"/>
          </p:nvPr>
        </p:nvSpPr>
        <p:spPr/>
        <p:txBody>
          <a:bodyPr/>
          <a:lstStyle/>
          <a:p>
            <a:r>
              <a:rPr lang="zh-CN" altLang="en-US" smtClean="0">
                <a:ea typeface="宋体" pitchFamily="2" charset="-122"/>
              </a:rPr>
              <a:t>评估结果</a:t>
            </a:r>
            <a:endParaRPr lang="zh-CN" altLang="en-US" smtClean="0"/>
          </a:p>
        </p:txBody>
      </p:sp>
      <p:sp>
        <p:nvSpPr>
          <p:cNvPr id="25603" name="文本占位符 2"/>
          <p:cNvSpPr>
            <a:spLocks noGrp="1"/>
          </p:cNvSpPr>
          <p:nvPr>
            <p:ph type="body" sz="half" idx="1"/>
          </p:nvPr>
        </p:nvSpPr>
        <p:spPr>
          <a:xfrm>
            <a:off x="457200" y="1600200"/>
            <a:ext cx="8362950" cy="4525963"/>
          </a:xfrm>
        </p:spPr>
        <p:txBody>
          <a:bodyPr/>
          <a:lstStyle/>
          <a:p>
            <a:endParaRPr lang="zh-CN" altLang="en-US" smtClean="0"/>
          </a:p>
        </p:txBody>
      </p:sp>
      <p:pic>
        <p:nvPicPr>
          <p:cNvPr id="25604" name="Picture 2"/>
          <p:cNvPicPr>
            <a:picLocks noChangeAspect="1" noChangeArrowheads="1"/>
          </p:cNvPicPr>
          <p:nvPr/>
        </p:nvPicPr>
        <p:blipFill>
          <a:blip r:embed="rId3"/>
          <a:srcRect/>
          <a:stretch>
            <a:fillRect/>
          </a:stretch>
        </p:blipFill>
        <p:spPr bwMode="auto">
          <a:xfrm>
            <a:off x="0" y="1647825"/>
            <a:ext cx="9144000" cy="521017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K12_1">
  <a:themeElements>
    <a:clrScheme name="K12_1 16">
      <a:dk1>
        <a:srgbClr val="808080"/>
      </a:dk1>
      <a:lt1>
        <a:srgbClr val="FFFFFF"/>
      </a:lt1>
      <a:dk2>
        <a:srgbClr val="000000"/>
      </a:dk2>
      <a:lt2>
        <a:srgbClr val="99FFCC"/>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K12_1">
      <a:majorFont>
        <a:latin typeface="Arial"/>
        <a:ea typeface="PMingLiU"/>
        <a:cs typeface=""/>
      </a:majorFont>
      <a:minorFont>
        <a:latin typeface="Arial"/>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K12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K12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K12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K12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K12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K12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K12_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K12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K12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K12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K12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K12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K12_1 13">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K12_1 14">
        <a:dk1>
          <a:srgbClr val="808080"/>
        </a:dk1>
        <a:lt1>
          <a:srgbClr val="FFFFFF"/>
        </a:lt1>
        <a:dk2>
          <a:srgbClr val="000000"/>
        </a:dk2>
        <a:lt2>
          <a:srgbClr val="CC33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K12_1 15">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K12_1 16">
        <a:dk1>
          <a:srgbClr val="808080"/>
        </a:dk1>
        <a:lt1>
          <a:srgbClr val="FFFFFF"/>
        </a:lt1>
        <a:dk2>
          <a:srgbClr val="000000"/>
        </a:dk2>
        <a:lt2>
          <a:srgbClr val="99FFCC"/>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K12_1">
  <a:themeElements>
    <a:clrScheme name="1_K12_1 16">
      <a:dk1>
        <a:srgbClr val="808080"/>
      </a:dk1>
      <a:lt1>
        <a:srgbClr val="FFFFFF"/>
      </a:lt1>
      <a:dk2>
        <a:srgbClr val="000000"/>
      </a:dk2>
      <a:lt2>
        <a:srgbClr val="99FFCC"/>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1_K12_1">
      <a:majorFont>
        <a:latin typeface="Arial"/>
        <a:ea typeface="PMingLiU"/>
        <a:cs typeface=""/>
      </a:majorFont>
      <a:minorFont>
        <a:latin typeface="Arial"/>
        <a:ea typeface="PMingLiU"/>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K12_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K12_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K12_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K12_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K12_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K12_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K12_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K12_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K12_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K12_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K12_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K12_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1_K12_1 13">
        <a:dk1>
          <a:srgbClr val="FFFFFF"/>
        </a:dk1>
        <a:lt1>
          <a:srgbClr val="FFFFFF"/>
        </a:lt1>
        <a:dk2>
          <a:srgbClr val="000000"/>
        </a:dk2>
        <a:lt2>
          <a:srgbClr val="808080"/>
        </a:lt2>
        <a:accent1>
          <a:srgbClr val="BBE0E3"/>
        </a:accent1>
        <a:accent2>
          <a:srgbClr val="333399"/>
        </a:accent2>
        <a:accent3>
          <a:srgbClr val="FFFFFF"/>
        </a:accent3>
        <a:accent4>
          <a:srgbClr val="DADADA"/>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K12_1 14">
        <a:dk1>
          <a:srgbClr val="808080"/>
        </a:dk1>
        <a:lt1>
          <a:srgbClr val="FFFFFF"/>
        </a:lt1>
        <a:dk2>
          <a:srgbClr val="000000"/>
        </a:dk2>
        <a:lt2>
          <a:srgbClr val="CC33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1_K12_1 15">
        <a:dk1>
          <a:srgbClr val="808080"/>
        </a:dk1>
        <a:lt1>
          <a:srgbClr val="FFFFFF"/>
        </a:lt1>
        <a:dk2>
          <a:srgbClr val="000000"/>
        </a:dk2>
        <a:lt2>
          <a:srgbClr val="FFFFFF"/>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
      <a:clrScheme name="1_K12_1 16">
        <a:dk1>
          <a:srgbClr val="808080"/>
        </a:dk1>
        <a:lt1>
          <a:srgbClr val="FFFFFF"/>
        </a:lt1>
        <a:dk2>
          <a:srgbClr val="000000"/>
        </a:dk2>
        <a:lt2>
          <a:srgbClr val="99FFCC"/>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2.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3.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4.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5.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6.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7.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ppt/theme/themeOverride8.xml><?xml version="1.0" encoding="utf-8"?>
<a:themeOverride xmlns:a="http://schemas.openxmlformats.org/drawingml/2006/main">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01127103</Template>
  <TotalTime>157255375</TotalTime>
  <Pages>0</Pages>
  <Words>1328</Words>
  <Characters>0</Characters>
  <Application>Microsoft Office PowerPoint</Application>
  <DocSecurity>0</DocSecurity>
  <PresentationFormat>全屏显示(4:3)</PresentationFormat>
  <Lines>0</Lines>
  <Paragraphs>106</Paragraphs>
  <Slides>12</Slides>
  <Notes>11</Notes>
  <HiddenSlides>0</HiddenSlides>
  <MMClips>0</MMClips>
  <ScaleCrop>false</ScaleCrop>
  <HeadingPairs>
    <vt:vector size="4" baseType="variant">
      <vt:variant>
        <vt:lpstr>主题</vt:lpstr>
      </vt:variant>
      <vt:variant>
        <vt:i4>2</vt:i4>
      </vt:variant>
      <vt:variant>
        <vt:lpstr>幻灯片标题</vt:lpstr>
      </vt:variant>
      <vt:variant>
        <vt:i4>12</vt:i4>
      </vt:variant>
    </vt:vector>
  </HeadingPairs>
  <TitlesOfParts>
    <vt:vector size="14" baseType="lpstr">
      <vt:lpstr>K12_1</vt:lpstr>
      <vt:lpstr>1_K12_1</vt:lpstr>
      <vt:lpstr>贝迩商学院责任领导力可持续发展教育项目 商学院评估报告    郭沛源 商道纵横总经理 2014年7月10日，贵阳</vt:lpstr>
      <vt:lpstr>评估方法  </vt:lpstr>
      <vt:lpstr>评估结果</vt:lpstr>
      <vt:lpstr>评估结果</vt:lpstr>
      <vt:lpstr>评估结果</vt:lpstr>
      <vt:lpstr>评估结果</vt:lpstr>
      <vt:lpstr>评估结果</vt:lpstr>
      <vt:lpstr>评估结果</vt:lpstr>
      <vt:lpstr>评估结果</vt:lpstr>
      <vt:lpstr>评估结果</vt:lpstr>
      <vt:lpstr>结论与建议</vt:lpstr>
      <vt:lpstr>幻灯片 12</vt:lpstr>
    </vt:vector>
  </TitlesOfParts>
  <Company>NTU</Company>
  <LinksUpToDate>false</LinksUpToDate>
  <CharactersWithSpaces>0</CharactersWithSpaces>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投影片 1</dc:title>
  <dc:creator>Chuang Yi-Fan</dc:creator>
  <cp:lastModifiedBy>GUO Peiyuan</cp:lastModifiedBy>
  <cp:revision>416</cp:revision>
  <cp:lastPrinted>1899-12-30T00:00:00Z</cp:lastPrinted>
  <dcterms:created xsi:type="dcterms:W3CDTF">2006-12-20T10:15:11Z</dcterms:created>
  <dcterms:modified xsi:type="dcterms:W3CDTF">2014-07-10T00:58:44Z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2052-6.6.0.2461</vt:lpwstr>
  </property>
</Properties>
</file>